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22" r:id="rId2"/>
    <p:sldId id="339" r:id="rId3"/>
    <p:sldId id="341" r:id="rId4"/>
    <p:sldId id="340" r:id="rId5"/>
    <p:sldId id="376" r:id="rId6"/>
    <p:sldId id="378" r:id="rId7"/>
    <p:sldId id="318" r:id="rId8"/>
    <p:sldId id="323" r:id="rId9"/>
    <p:sldId id="317" r:id="rId10"/>
    <p:sldId id="380" r:id="rId11"/>
    <p:sldId id="314" r:id="rId12"/>
    <p:sldId id="381" r:id="rId13"/>
    <p:sldId id="319" r:id="rId14"/>
    <p:sldId id="379" r:id="rId15"/>
    <p:sldId id="327" r:id="rId16"/>
    <p:sldId id="390" r:id="rId17"/>
    <p:sldId id="311" r:id="rId18"/>
    <p:sldId id="342" r:id="rId19"/>
    <p:sldId id="362" r:id="rId20"/>
    <p:sldId id="330" r:id="rId21"/>
    <p:sldId id="320" r:id="rId22"/>
    <p:sldId id="329" r:id="rId23"/>
    <p:sldId id="361" r:id="rId24"/>
    <p:sldId id="316" r:id="rId25"/>
    <p:sldId id="367" r:id="rId26"/>
    <p:sldId id="359" r:id="rId27"/>
    <p:sldId id="331" r:id="rId28"/>
    <p:sldId id="343" r:id="rId29"/>
    <p:sldId id="373" r:id="rId30"/>
    <p:sldId id="384" r:id="rId31"/>
    <p:sldId id="385" r:id="rId32"/>
    <p:sldId id="386" r:id="rId33"/>
    <p:sldId id="388" r:id="rId34"/>
    <p:sldId id="387" r:id="rId35"/>
    <p:sldId id="346" r:id="rId36"/>
    <p:sldId id="375" r:id="rId37"/>
    <p:sldId id="383" r:id="rId38"/>
    <p:sldId id="372" r:id="rId39"/>
    <p:sldId id="338" r:id="rId40"/>
    <p:sldId id="324" r:id="rId41"/>
    <p:sldId id="389" r:id="rId42"/>
    <p:sldId id="352" r:id="rId43"/>
    <p:sldId id="350" r:id="rId44"/>
    <p:sldId id="349" r:id="rId45"/>
    <p:sldId id="347" r:id="rId46"/>
    <p:sldId id="325" r:id="rId47"/>
    <p:sldId id="355" r:id="rId48"/>
    <p:sldId id="356" r:id="rId49"/>
    <p:sldId id="391" r:id="rId50"/>
    <p:sldId id="357" r:id="rId51"/>
    <p:sldId id="358" r:id="rId5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C000"/>
    <a:srgbClr val="7DA0C5"/>
    <a:srgbClr val="41B6E6"/>
    <a:srgbClr val="93DAF2"/>
    <a:srgbClr val="990000"/>
    <a:srgbClr val="FF33CC"/>
    <a:srgbClr val="6600FF"/>
    <a:srgbClr val="00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93" autoAdjust="0"/>
    <p:restoredTop sz="71512" autoAdjust="0"/>
  </p:normalViewPr>
  <p:slideViewPr>
    <p:cSldViewPr snapToGrid="0">
      <p:cViewPr varScale="1">
        <p:scale>
          <a:sx n="82" d="100"/>
          <a:sy n="82" d="100"/>
        </p:scale>
        <p:origin x="1656" y="66"/>
      </p:cViewPr>
      <p:guideLst/>
    </p:cSldViewPr>
  </p:slideViewPr>
  <p:outlineViewPr>
    <p:cViewPr>
      <p:scale>
        <a:sx n="33" d="100"/>
        <a:sy n="33" d="100"/>
      </p:scale>
      <p:origin x="0" y="-15888"/>
    </p:cViewPr>
  </p:outlineViewPr>
  <p:notesTextViewPr>
    <p:cViewPr>
      <p:scale>
        <a:sx n="1" d="1"/>
        <a:sy n="1" d="1"/>
      </p:scale>
      <p:origin x="0" y="0"/>
    </p:cViewPr>
  </p:notesTextViewPr>
  <p:sorterViewPr>
    <p:cViewPr varScale="1">
      <p:scale>
        <a:sx n="100" d="100"/>
        <a:sy n="100" d="100"/>
      </p:scale>
      <p:origin x="0" y="-1398"/>
    </p:cViewPr>
  </p:sorterViewPr>
  <p:notesViewPr>
    <p:cSldViewPr snapToGrid="0">
      <p:cViewPr varScale="1">
        <p:scale>
          <a:sx n="88" d="100"/>
          <a:sy n="88" d="100"/>
        </p:scale>
        <p:origin x="382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7D094C47-F064-4C65-BB9B-CF895F0AE17A}" type="datetimeFigureOut">
              <a:rPr lang="en-US" smtClean="0"/>
              <a:t>5/2/2019</a:t>
            </a:fld>
            <a:endParaRPr lang="en-US"/>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B5EE2261-DA35-401C-8E06-AE0D63D7E1A1}" type="slidenum">
              <a:rPr lang="en-US" smtClean="0"/>
              <a:t>‹#›</a:t>
            </a:fld>
            <a:endParaRPr lang="en-US"/>
          </a:p>
        </p:txBody>
      </p:sp>
    </p:spTree>
    <p:extLst>
      <p:ext uri="{BB962C8B-B14F-4D97-AF65-F5344CB8AC3E}">
        <p14:creationId xmlns:p14="http://schemas.microsoft.com/office/powerpoint/2010/main" val="4175311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2973F534-EC44-455D-BFE6-3F7082244AD2}" type="datetimeFigureOut">
              <a:rPr lang="en-US" smtClean="0"/>
              <a:t>5/2/2019</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F8FC3B9-306A-49D5-A072-6F6ED641A69A}" type="slidenum">
              <a:rPr lang="en-US" smtClean="0"/>
              <a:t>‹#›</a:t>
            </a:fld>
            <a:endParaRPr lang="en-US"/>
          </a:p>
        </p:txBody>
      </p:sp>
    </p:spTree>
    <p:extLst>
      <p:ext uri="{BB962C8B-B14F-4D97-AF65-F5344CB8AC3E}">
        <p14:creationId xmlns:p14="http://schemas.microsoft.com/office/powerpoint/2010/main" val="411189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8FC3B9-306A-49D5-A072-6F6ED641A69A}" type="slidenum">
              <a:rPr lang="en-US" smtClean="0"/>
              <a:t>16</a:t>
            </a:fld>
            <a:endParaRPr lang="en-US"/>
          </a:p>
        </p:txBody>
      </p:sp>
    </p:spTree>
    <p:extLst>
      <p:ext uri="{BB962C8B-B14F-4D97-AF65-F5344CB8AC3E}">
        <p14:creationId xmlns:p14="http://schemas.microsoft.com/office/powerpoint/2010/main" val="92936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Proposed Draft Agenda for Student Success Roll-Out</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EF8FC3B9-306A-49D5-A072-6F6ED641A69A}" type="slidenum">
              <a:rPr lang="en-US" smtClean="0"/>
              <a:t>51</a:t>
            </a:fld>
            <a:endParaRPr lang="en-US"/>
          </a:p>
        </p:txBody>
      </p:sp>
    </p:spTree>
    <p:extLst>
      <p:ext uri="{BB962C8B-B14F-4D97-AF65-F5344CB8AC3E}">
        <p14:creationId xmlns:p14="http://schemas.microsoft.com/office/powerpoint/2010/main" val="399790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1. Focus on student learning</a:t>
            </a:r>
          </a:p>
          <a:p>
            <a:r>
              <a:rPr lang="en-US" sz="1200" b="0" i="0" kern="1200" dirty="0" smtClean="0">
                <a:solidFill>
                  <a:schemeClr val="tx1"/>
                </a:solidFill>
                <a:effectLst/>
                <a:latin typeface="+mn-lt"/>
                <a:ea typeface="+mn-ea"/>
                <a:cs typeface="+mn-cs"/>
              </a:rPr>
              <a:t>For the purpose of accreditation, the Higher Learning Commission regards the teaching mission of any institution as primary. Institutions will have other missions, such as research, health care and public service, and these other missions may have a shaping and highly valuable effect on the education that the institution provides. In the accreditation process, these missions should be recognized and considered in relation to the teaching mission.</a:t>
            </a:r>
          </a:p>
          <a:p>
            <a:r>
              <a:rPr lang="en-US" sz="1200" b="0" i="0" kern="1200" dirty="0" smtClean="0">
                <a:solidFill>
                  <a:schemeClr val="tx1"/>
                </a:solidFill>
                <a:effectLst/>
                <a:latin typeface="+mn-lt"/>
                <a:ea typeface="+mn-ea"/>
                <a:cs typeface="+mn-cs"/>
              </a:rPr>
              <a:t>A focus on student learning encompasses every aspect of students’ experience at an institution: how they are recruited and admitted; costs they are charged and how they are supported by financial aid; how well they are informed and guided before and through their work at the institution; the breadth, depth, currency and relevance of the learning they are offered; their education through </a:t>
            </a:r>
            <a:r>
              <a:rPr lang="en-US" sz="1200" b="0" i="0" kern="1200" dirty="0" err="1" smtClean="0">
                <a:solidFill>
                  <a:schemeClr val="tx1"/>
                </a:solidFill>
                <a:effectLst/>
                <a:latin typeface="+mn-lt"/>
                <a:ea typeface="+mn-ea"/>
                <a:cs typeface="+mn-cs"/>
              </a:rPr>
              <a:t>cocurricular</a:t>
            </a:r>
            <a:r>
              <a:rPr lang="en-US" sz="1200" b="0" i="0" kern="1200" dirty="0" smtClean="0">
                <a:solidFill>
                  <a:schemeClr val="tx1"/>
                </a:solidFill>
                <a:effectLst/>
                <a:latin typeface="+mn-lt"/>
                <a:ea typeface="+mn-ea"/>
                <a:cs typeface="+mn-cs"/>
              </a:rPr>
              <a:t> offerings; the effectiveness of their programs; and what happens to them after they leave the institution.</a:t>
            </a:r>
          </a:p>
          <a:p>
            <a:r>
              <a:rPr lang="en-US" sz="1200" b="0" i="0" kern="1200" dirty="0" smtClean="0">
                <a:solidFill>
                  <a:schemeClr val="tx1"/>
                </a:solidFill>
                <a:effectLst/>
                <a:latin typeface="+mn-lt"/>
                <a:ea typeface="+mn-ea"/>
                <a:cs typeface="+mn-cs"/>
              </a:rPr>
              <a:t>2. Education as a public purpose</a:t>
            </a:r>
          </a:p>
          <a:p>
            <a:r>
              <a:rPr lang="en-US" sz="1200" b="0" i="0" kern="1200" dirty="0" smtClean="0">
                <a:solidFill>
                  <a:schemeClr val="tx1"/>
                </a:solidFill>
                <a:effectLst/>
                <a:latin typeface="+mn-lt"/>
                <a:ea typeface="+mn-ea"/>
                <a:cs typeface="+mn-cs"/>
              </a:rPr>
              <a:t>Every educational institution serves a public purpose. Public or state-supported institutions make that assumption readily. Not-for-profit institutions receive their tax-exempt status on the basis of an assumption that they serve a public purpose. And although it may appear that a for-profit institution does not require a public purpose, because education is a public good its provision serves a public purpose and entails societal obligations. Furthermore, the provision of higher education requires a more complex standard of care than, for instance, the provision of dry cleaning services. What the students buy, with money, time and effort, is not merely a good, like a credential, but experiences that have the potential to transform lives, or to harm them. What institutions do constitutes a solemn responsibility for which they should hold themselves accountable.</a:t>
            </a:r>
          </a:p>
          <a:p>
            <a:endParaRPr lang="en-US" dirty="0"/>
          </a:p>
        </p:txBody>
      </p:sp>
      <p:sp>
        <p:nvSpPr>
          <p:cNvPr id="4" name="Slide Number Placeholder 3"/>
          <p:cNvSpPr>
            <a:spLocks noGrp="1"/>
          </p:cNvSpPr>
          <p:nvPr>
            <p:ph type="sldNum" sz="quarter" idx="10"/>
          </p:nvPr>
        </p:nvSpPr>
        <p:spPr/>
        <p:txBody>
          <a:bodyPr/>
          <a:lstStyle/>
          <a:p>
            <a:fld id="{EF8FC3B9-306A-49D5-A072-6F6ED641A69A}" type="slidenum">
              <a:rPr lang="en-US" smtClean="0"/>
              <a:t>23</a:t>
            </a:fld>
            <a:endParaRPr lang="en-US"/>
          </a:p>
        </p:txBody>
      </p:sp>
    </p:spTree>
    <p:extLst>
      <p:ext uri="{BB962C8B-B14F-4D97-AF65-F5344CB8AC3E}">
        <p14:creationId xmlns:p14="http://schemas.microsoft.com/office/powerpoint/2010/main" val="350055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4. A culture of continuous improvement</a:t>
            </a:r>
          </a:p>
          <a:p>
            <a:r>
              <a:rPr lang="en-US" sz="1200" b="0" i="0" kern="1200" dirty="0" smtClean="0">
                <a:solidFill>
                  <a:schemeClr val="tx1"/>
                </a:solidFill>
                <a:effectLst/>
                <a:latin typeface="+mn-lt"/>
                <a:ea typeface="+mn-ea"/>
                <a:cs typeface="+mn-cs"/>
              </a:rPr>
              <a:t>Continuous improvement is the alternative to stagnation. Minimum standards are necessary but far from sufficient to achieve acceptable quality in higher education, and the strongest institutions will stay strong through ongoing aspiration. HLC includes improvement as one of two major strands in all its pathways, the other being assurance that member institutions meet the Criteria and the Federal Requirements.</a:t>
            </a:r>
          </a:p>
          <a:p>
            <a:r>
              <a:rPr lang="en-US" sz="1200" b="0" i="0" kern="1200" dirty="0" smtClean="0">
                <a:solidFill>
                  <a:schemeClr val="tx1"/>
                </a:solidFill>
                <a:effectLst/>
                <a:latin typeface="+mn-lt"/>
                <a:ea typeface="+mn-ea"/>
                <a:cs typeface="+mn-cs"/>
              </a:rPr>
              <a:t>A process of assessment is essential to continuous improvement, and therefore a commitment to assessment should be deeply embedded in an institution’s activities. Assessment applies not only to student learning and educational outcomes but to an institution’s approach to improvement of institutional effectiveness.</a:t>
            </a:r>
          </a:p>
          <a:p>
            <a:r>
              <a:rPr lang="en-US" sz="1200" b="0" i="0" kern="1200" dirty="0" smtClean="0">
                <a:solidFill>
                  <a:schemeClr val="tx1"/>
                </a:solidFill>
                <a:effectLst/>
                <a:latin typeface="+mn-lt"/>
                <a:ea typeface="+mn-ea"/>
                <a:cs typeface="+mn-cs"/>
              </a:rPr>
              <a:t>For student learning, a commitment to assessment would mean assessment at the program level that proceeds from clear goals, involves faculty at all points in the process, and analyzes the assessment results; it would also mean that the institution improves its programs or ancillary services or other operations on the basis of those analyses. Institutions committed to improvement review their programs regularly and seek external judgment, advice or benchmarks in their assessments. Because in recent years the issues of persistence and completion have become central to public concern about higher education, the current Criteria direct attention to them as possible indicators of quality and foci for improvement, without prescribing either the measures or outcomes.</a:t>
            </a:r>
          </a:p>
          <a:p>
            <a:r>
              <a:rPr lang="en-US" sz="1200" b="0" i="0" kern="1200" dirty="0" smtClean="0">
                <a:solidFill>
                  <a:schemeClr val="tx1"/>
                </a:solidFill>
                <a:effectLst/>
                <a:latin typeface="+mn-lt"/>
                <a:ea typeface="+mn-ea"/>
                <a:cs typeface="+mn-cs"/>
              </a:rPr>
              <a:t>Innovation is an aspect of improvement and essential in a time of rapid change and challenge; through its Criteria and processes HLC seeks to support innovation for improvement in all facets of institutional practice.</a:t>
            </a:r>
          </a:p>
          <a:p>
            <a:endParaRPr lang="en-US" dirty="0"/>
          </a:p>
        </p:txBody>
      </p:sp>
      <p:sp>
        <p:nvSpPr>
          <p:cNvPr id="4" name="Slide Number Placeholder 3"/>
          <p:cNvSpPr>
            <a:spLocks noGrp="1"/>
          </p:cNvSpPr>
          <p:nvPr>
            <p:ph type="sldNum" sz="quarter" idx="10"/>
          </p:nvPr>
        </p:nvSpPr>
        <p:spPr/>
        <p:txBody>
          <a:bodyPr/>
          <a:lstStyle/>
          <a:p>
            <a:fld id="{EF8FC3B9-306A-49D5-A072-6F6ED641A69A}" type="slidenum">
              <a:rPr lang="en-US" smtClean="0"/>
              <a:t>24</a:t>
            </a:fld>
            <a:endParaRPr lang="en-US"/>
          </a:p>
        </p:txBody>
      </p:sp>
    </p:spTree>
    <p:extLst>
      <p:ext uri="{BB962C8B-B14F-4D97-AF65-F5344CB8AC3E}">
        <p14:creationId xmlns:p14="http://schemas.microsoft.com/office/powerpoint/2010/main" val="870574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Having evidence is critical for quality assurance purposes of accreditation</a:t>
            </a:r>
          </a:p>
          <a:p>
            <a:r>
              <a:rPr lang="en-US" dirty="0" smtClean="0"/>
              <a:t>Integrity means being mission focused</a:t>
            </a:r>
          </a:p>
          <a:p>
            <a:r>
              <a:rPr lang="en-US" dirty="0" smtClean="0"/>
              <a:t>Governance systems focus on welfare of the institution and its students</a:t>
            </a:r>
          </a:p>
          <a:p>
            <a:r>
              <a:rPr lang="en-US" dirty="0" smtClean="0"/>
              <a:t>No intentional misleading statements or practices</a:t>
            </a:r>
          </a:p>
          <a:p>
            <a:r>
              <a:rPr lang="en-US" dirty="0" smtClean="0"/>
              <a:t>Fully disclose information to students before students matriculate</a:t>
            </a:r>
          </a:p>
          <a:p>
            <a:r>
              <a:rPr lang="en-US" dirty="0" smtClean="0"/>
              <a:t>Clear, explicit requirements for ethical practice by all</a:t>
            </a:r>
          </a:p>
          <a:p>
            <a:endParaRPr lang="en-US" dirty="0"/>
          </a:p>
        </p:txBody>
      </p:sp>
      <p:sp>
        <p:nvSpPr>
          <p:cNvPr id="4" name="Slide Number Placeholder 3"/>
          <p:cNvSpPr>
            <a:spLocks noGrp="1"/>
          </p:cNvSpPr>
          <p:nvPr>
            <p:ph type="sldNum" sz="quarter" idx="10"/>
          </p:nvPr>
        </p:nvSpPr>
        <p:spPr/>
        <p:txBody>
          <a:bodyPr/>
          <a:lstStyle/>
          <a:p>
            <a:fld id="{EF8FC3B9-306A-49D5-A072-6F6ED641A69A}" type="slidenum">
              <a:rPr lang="en-US" smtClean="0"/>
              <a:t>25</a:t>
            </a:fld>
            <a:endParaRPr lang="en-US"/>
          </a:p>
        </p:txBody>
      </p:sp>
    </p:spTree>
    <p:extLst>
      <p:ext uri="{BB962C8B-B14F-4D97-AF65-F5344CB8AC3E}">
        <p14:creationId xmlns:p14="http://schemas.microsoft.com/office/powerpoint/2010/main" val="35888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Criterion One. Mission</a:t>
            </a:r>
          </a:p>
          <a:p>
            <a:r>
              <a:rPr lang="en-US" dirty="0" smtClean="0"/>
              <a:t>The institution’s mission is clear and articulated publicly; it guides the institution’s operations.</a:t>
            </a:r>
          </a:p>
          <a:p>
            <a:r>
              <a:rPr lang="en-US" b="1" dirty="0" smtClean="0"/>
              <a:t>Criterion Two. Integrity: Ethical and Responsible Conduct</a:t>
            </a:r>
          </a:p>
          <a:p>
            <a:r>
              <a:rPr lang="en-US" dirty="0" smtClean="0"/>
              <a:t>The institution acts with integrity; its conduct is ethical and responsible.</a:t>
            </a:r>
          </a:p>
          <a:p>
            <a:r>
              <a:rPr lang="en-US" b="1" dirty="0" smtClean="0"/>
              <a:t>Criterion Three. Teaching and Learning: Quality, Resources, and Support</a:t>
            </a:r>
          </a:p>
          <a:p>
            <a:r>
              <a:rPr lang="en-US" dirty="0" smtClean="0"/>
              <a:t>The institution provides high quality education, wherever and however its offerings are delivered.</a:t>
            </a:r>
          </a:p>
          <a:p>
            <a:r>
              <a:rPr lang="en-US" b="1" dirty="0" smtClean="0"/>
              <a:t>Criterion Four. Teaching and Learning: Evaluation and Improvement</a:t>
            </a:r>
          </a:p>
          <a:p>
            <a:r>
              <a:rPr lang="en-US" dirty="0" smtClean="0"/>
              <a:t>The institution demonstrates responsibility for the quality of its educational programs, learning environments, and support services, and it evaluates their effectiveness for student learning through processes designed to promote continuous improvement.</a:t>
            </a:r>
          </a:p>
          <a:p>
            <a:r>
              <a:rPr lang="en-US" b="1" dirty="0" smtClean="0"/>
              <a:t>Criterion Five. Resources, Planning, and Institutional Effectiveness</a:t>
            </a:r>
          </a:p>
          <a:p>
            <a:r>
              <a:rPr lang="en-US" dirty="0" smtClean="0"/>
              <a:t>The institution’s resources, structures, and processes are sufficient to fulfill its mission, improve the quality of its educational offerings, and respond to future challenges and opportunities. The institution plans for the future.</a:t>
            </a:r>
          </a:p>
          <a:p>
            <a:endParaRPr lang="en-US" dirty="0"/>
          </a:p>
        </p:txBody>
      </p:sp>
      <p:sp>
        <p:nvSpPr>
          <p:cNvPr id="4" name="Slide Number Placeholder 3"/>
          <p:cNvSpPr>
            <a:spLocks noGrp="1"/>
          </p:cNvSpPr>
          <p:nvPr>
            <p:ph type="sldNum" sz="quarter" idx="10"/>
          </p:nvPr>
        </p:nvSpPr>
        <p:spPr/>
        <p:txBody>
          <a:bodyPr/>
          <a:lstStyle/>
          <a:p>
            <a:fld id="{92B131D7-73D9-40E5-A25B-C2B468695FBD}" type="slidenum">
              <a:rPr lang="en-US" smtClean="0"/>
              <a:t>29</a:t>
            </a:fld>
            <a:endParaRPr lang="en-US"/>
          </a:p>
        </p:txBody>
      </p:sp>
    </p:spTree>
    <p:extLst>
      <p:ext uri="{BB962C8B-B14F-4D97-AF65-F5344CB8AC3E}">
        <p14:creationId xmlns:p14="http://schemas.microsoft.com/office/powerpoint/2010/main" val="158886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8FC3B9-306A-49D5-A072-6F6ED641A69A}" type="slidenum">
              <a:rPr lang="en-US" smtClean="0"/>
              <a:t>31</a:t>
            </a:fld>
            <a:endParaRPr lang="en-US"/>
          </a:p>
        </p:txBody>
      </p:sp>
    </p:spTree>
    <p:extLst>
      <p:ext uri="{BB962C8B-B14F-4D97-AF65-F5344CB8AC3E}">
        <p14:creationId xmlns:p14="http://schemas.microsoft.com/office/powerpoint/2010/main" val="377455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EF8FC3B9-306A-49D5-A072-6F6ED641A69A}" type="slidenum">
              <a:rPr lang="en-US" smtClean="0"/>
              <a:t>32</a:t>
            </a:fld>
            <a:endParaRPr lang="en-US"/>
          </a:p>
        </p:txBody>
      </p:sp>
    </p:spTree>
    <p:extLst>
      <p:ext uri="{BB962C8B-B14F-4D97-AF65-F5344CB8AC3E}">
        <p14:creationId xmlns:p14="http://schemas.microsoft.com/office/powerpoint/2010/main" val="142894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8FC3B9-306A-49D5-A072-6F6ED641A69A}" type="slidenum">
              <a:rPr lang="en-US" smtClean="0"/>
              <a:t>42</a:t>
            </a:fld>
            <a:endParaRPr lang="en-US"/>
          </a:p>
        </p:txBody>
      </p:sp>
    </p:spTree>
    <p:extLst>
      <p:ext uri="{BB962C8B-B14F-4D97-AF65-F5344CB8AC3E}">
        <p14:creationId xmlns:p14="http://schemas.microsoft.com/office/powerpoint/2010/main" val="2693308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Proposed Draft Agenda for Student Success Roll-Out</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EF8FC3B9-306A-49D5-A072-6F6ED641A69A}" type="slidenum">
              <a:rPr lang="en-US" smtClean="0"/>
              <a:t>50</a:t>
            </a:fld>
            <a:endParaRPr lang="en-US"/>
          </a:p>
        </p:txBody>
      </p:sp>
    </p:spTree>
    <p:extLst>
      <p:ext uri="{BB962C8B-B14F-4D97-AF65-F5344CB8AC3E}">
        <p14:creationId xmlns:p14="http://schemas.microsoft.com/office/powerpoint/2010/main" val="2623459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6356350"/>
            <a:ext cx="12192000" cy="50165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normAutofit/>
          </a:bodyPr>
          <a:lstStyle>
            <a:lvl1pPr algn="ctr">
              <a:defRPr sz="6600" spc="3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a:xfrm>
            <a:off x="0" y="6428047"/>
            <a:ext cx="12192000" cy="365125"/>
          </a:xfrm>
        </p:spPr>
        <p:txBody>
          <a:bodyPr/>
          <a:lstStyle>
            <a:lvl1pPr>
              <a:defRPr sz="1600" b="1" spc="300">
                <a:solidFill>
                  <a:schemeClr val="bg1"/>
                </a:solidFill>
              </a:defRPr>
            </a:lvl1pPr>
          </a:lstStyle>
          <a:p>
            <a:r>
              <a:rPr lang="en-US" dirty="0" smtClean="0"/>
              <a:t>UMKC HLC TOWN HALL</a:t>
            </a:r>
            <a:endParaRPr lang="en-US" dirty="0"/>
          </a:p>
        </p:txBody>
      </p:sp>
      <p:sp>
        <p:nvSpPr>
          <p:cNvPr id="6" name="Slide Number Placeholder 5"/>
          <p:cNvSpPr>
            <a:spLocks noGrp="1"/>
          </p:cNvSpPr>
          <p:nvPr>
            <p:ph type="sldNum" sz="quarter" idx="12"/>
          </p:nvPr>
        </p:nvSpPr>
        <p:spPr>
          <a:xfrm>
            <a:off x="8509518" y="6424612"/>
            <a:ext cx="3600061" cy="365125"/>
          </a:xfrm>
        </p:spPr>
        <p:txBody>
          <a:bodyPr/>
          <a:lstStyle>
            <a:lvl1pPr>
              <a:defRPr sz="1400">
                <a:solidFill>
                  <a:schemeClr val="bg1"/>
                </a:solidFill>
              </a:defRPr>
            </a:lvl1pPr>
          </a:lstStyle>
          <a:p>
            <a:r>
              <a:rPr lang="en-US" dirty="0" smtClean="0"/>
              <a:t>May 2, 2019</a:t>
            </a:r>
            <a:endParaRPr lang="en-US" dirty="0"/>
          </a:p>
        </p:txBody>
      </p:sp>
      <p:cxnSp>
        <p:nvCxnSpPr>
          <p:cNvPr id="9" name="Straight Connector 8"/>
          <p:cNvCxnSpPr/>
          <p:nvPr userDrawn="1"/>
        </p:nvCxnSpPr>
        <p:spPr>
          <a:xfrm>
            <a:off x="0" y="635635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Date Placeholder 10"/>
          <p:cNvSpPr>
            <a:spLocks noGrp="1"/>
          </p:cNvSpPr>
          <p:nvPr>
            <p:ph type="dt" sz="half" idx="13"/>
          </p:nvPr>
        </p:nvSpPr>
        <p:spPr>
          <a:xfrm>
            <a:off x="0" y="6424612"/>
            <a:ext cx="3682482" cy="433388"/>
          </a:xfrm>
        </p:spPr>
        <p:txBody>
          <a:bodyPr/>
          <a:lstStyle>
            <a:lvl1pPr>
              <a:defRPr sz="1400">
                <a:solidFill>
                  <a:schemeClr val="bg1"/>
                </a:solidFill>
              </a:defRPr>
            </a:lvl1pPr>
          </a:lstStyle>
          <a:p>
            <a:r>
              <a:rPr lang="en-US" dirty="0" smtClean="0"/>
              <a:t>March 6, 2019</a:t>
            </a:r>
          </a:p>
        </p:txBody>
      </p:sp>
      <p:pic>
        <p:nvPicPr>
          <p:cNvPr id="1026" name="Picture 2" descr="https://dl.boxcloud.com/api/2.0/internal_files/241658401953/versions/254928243361/representations/png_paged_2048x2048/content/1.png?access_token=1!VtUVLXTKim__9Qu0-imfC-J3VSigsJZGo7kKFqUDkOnCj5b1j2Nz5D8bgL83sb6L1R-1tmYMY919jVXGvISLpbkDTg0bB2RQnL2y-4hqbvnijZk1wyslRNenK4Mu7E3B9WMyBERZDI09yzssdyd67xFnig4UHqs_8YcFAhSn6FZxFDHmHo1uMqNBxfPOhdvZDR_Sw2KzhW3VDVi2dlhyKhEw7974J_1Il3ZglyWlVSPaySR64syBaBCMf-JshQRzNdgrbjW82hGu6dpTQKvs2FrhPJdgPlim9Cnv4IRZAegAJl4Yiy93QD_XGpeVt6Xwy3Nb7G43nBYq5Ap7u9sNHegTVvrXUb2BY8RT5R9yEnr-NGPJ_PD14R2snzT9Jk0Nd4dLr_dY4YcLyzkaPureadle3PzmUOei_qWEgKIDH4Jg1OyrOfeT1FfK-WE8J0YW-5Sc0KMNv0AYyjO3z72FBW-PPVoViXfH8TNIoD5coY476tEi1yHFRUlTedoDI0G2-rbo1oK7T1NH6uv840haMWxfl9ghpINFZUUGQJHO1vgfBnO3hHYsNFXoMeOm_-xssjl4c1iIcXaqSmFrsITFRkIOvru-i-f8f6qVoR2F8JPkbo-5M-iaECrIaJBeAPZJgzrJ&amp;shared_link=https%3A%2F%2Fumkc.app.box.com%2Fs%2Fqahupidcq1ovq4h8pnzyrxfukwp48t3t&amp;box_client_name=box-content-preview&amp;box_client_version=1.61.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421" y="5235298"/>
            <a:ext cx="2161581" cy="11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27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479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333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spc="300">
                <a:solidFill>
                  <a:schemeClr val="tx1"/>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p:txBody>
          <a:bodyPr/>
          <a:lstStyle>
            <a:lvl1pPr marL="228600" indent="-228600">
              <a:buFont typeface="Courier New" panose="02070309020205020404" pitchFamily="49" charset="0"/>
              <a:buChar char="o"/>
              <a:defRPr>
                <a:latin typeface="Trebuchet MS" panose="020B0603020202020204" pitchFamily="34" charset="0"/>
              </a:defRPr>
            </a:lvl1pPr>
            <a:lvl2pPr>
              <a:defRPr>
                <a:latin typeface="Trebuchet MS" panose="020B0603020202020204" pitchFamily="34" charset="0"/>
              </a:defRPr>
            </a:lvl2pPr>
            <a:lvl3pPr marL="1143000" indent="-228600">
              <a:buFont typeface="Wingdings" panose="05000000000000000000" pitchFamily="2" charset="2"/>
              <a:buChar char="§"/>
              <a:defRPr>
                <a:latin typeface="Trebuchet MS" panose="020B0603020202020204" pitchFamily="34" charset="0"/>
              </a:defRPr>
            </a:lvl3pPr>
            <a:lvl4pPr>
              <a:defRPr>
                <a:latin typeface="Trebuchet MS" panose="020B0603020202020204" pitchFamily="34" charset="0"/>
              </a:defRPr>
            </a:lvl4pPr>
            <a:lvl5pPr marL="2057400" indent="-228600">
              <a:buFont typeface="Arial" panose="020B0604020202020204" pitchFamily="34" charset="0"/>
              <a:buChar char="•"/>
              <a:defRPr>
                <a:latin typeface="Trebuchet MS" panose="020B0603020202020204" pitchFamily="34" charset="0"/>
              </a:defRPr>
            </a:lvl5pPr>
          </a:lstStyle>
          <a:p>
            <a:pPr lvl="0"/>
            <a:r>
              <a:rPr lang="en-US" dirty="0" smtClean="0"/>
              <a:t>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635635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070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nchor="t">
            <a:normAutofit/>
          </a:bodyPr>
          <a:lstStyle>
            <a:lvl1pPr marL="0" indent="0">
              <a:buNone/>
              <a:defRPr sz="3600">
                <a:solidFill>
                  <a:srgbClr val="0066CC"/>
                </a:solidFill>
                <a:latin typeface="Trebuchet MS" panose="020B0603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cxnSp>
        <p:nvCxnSpPr>
          <p:cNvPr id="5" name="Straight Connector 4"/>
          <p:cNvCxnSpPr/>
          <p:nvPr userDrawn="1"/>
        </p:nvCxnSpPr>
        <p:spPr>
          <a:xfrm>
            <a:off x="831850" y="4589463"/>
            <a:ext cx="105156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79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218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Garamond" panose="020204040303010108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latin typeface="Trebuchet MS" panose="020B0603020202020204" pitchFamily="34" charset="0"/>
              </a:defRPr>
            </a:lvl1pPr>
            <a:lvl2pPr>
              <a:defRPr>
                <a:latin typeface="Trebuchet MS" panose="020B0603020202020204" pitchFamily="34" charset="0"/>
              </a:defRPr>
            </a:lvl2pPr>
            <a:lvl3pPr>
              <a:defRPr>
                <a:latin typeface="Trebuchet MS" panose="020B0603020202020204" pitchFamily="34" charset="0"/>
              </a:defRPr>
            </a:lvl3pPr>
            <a:lvl4pPr>
              <a:defRPr>
                <a:latin typeface="Trebuchet MS" panose="020B0603020202020204" pitchFamily="34" charset="0"/>
              </a:defRPr>
            </a:lvl4pPr>
            <a:lvl5pPr>
              <a:defRPr>
                <a:latin typeface="Trebuchet MS" panose="020B0603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959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1781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23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atin typeface="Garamond" panose="02020404030301010803" pitchFamily="18" charset="0"/>
              </a:defRPr>
            </a:lvl1pPr>
            <a:lvl2pPr>
              <a:defRPr sz="2800">
                <a:latin typeface="Garamond" panose="02020404030301010803" pitchFamily="18" charset="0"/>
              </a:defRPr>
            </a:lvl2pPr>
            <a:lvl3pPr>
              <a:defRPr sz="2400">
                <a:latin typeface="Garamond" panose="02020404030301010803" pitchFamily="18" charset="0"/>
              </a:defRPr>
            </a:lvl3pPr>
            <a:lvl4pPr>
              <a:defRPr sz="2000">
                <a:latin typeface="Garamond" panose="02020404030301010803" pitchFamily="18" charset="0"/>
              </a:defRPr>
            </a:lvl4pPr>
            <a:lvl5pPr>
              <a:defRPr sz="2000">
                <a:latin typeface="Garamond" panose="02020404030301010803" pitchFamily="18"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Garamond" panose="020204040303010108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Tree>
    <p:extLst>
      <p:ext uri="{BB962C8B-B14F-4D97-AF65-F5344CB8AC3E}">
        <p14:creationId xmlns:p14="http://schemas.microsoft.com/office/powerpoint/2010/main" val="26436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Garamond" panose="02020404030301010803"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spTree>
    <p:extLst>
      <p:ext uri="{BB962C8B-B14F-4D97-AF65-F5344CB8AC3E}">
        <p14:creationId xmlns:p14="http://schemas.microsoft.com/office/powerpoint/2010/main" val="235343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4D91A1-3FBE-463D-AC59-6CC35186B32A}" type="datetimeFigureOut">
              <a:rPr lang="en-US" smtClean="0"/>
              <a:t>5/2/2019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CD896-979D-44A7-B627-F55EE9F15E19}" type="slidenum">
              <a:rPr lang="en-US" smtClean="0"/>
              <a:t>‹#›</a:t>
            </a:fld>
            <a:endParaRPr lang="en-US"/>
          </a:p>
        </p:txBody>
      </p:sp>
      <p:sp>
        <p:nvSpPr>
          <p:cNvPr id="13" name="Rectangle 12"/>
          <p:cNvSpPr/>
          <p:nvPr userDrawn="1"/>
        </p:nvSpPr>
        <p:spPr>
          <a:xfrm>
            <a:off x="0" y="6356350"/>
            <a:ext cx="12192000" cy="501650"/>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txBox="1">
            <a:spLocks/>
          </p:cNvSpPr>
          <p:nvPr userDrawn="1"/>
        </p:nvSpPr>
        <p:spPr>
          <a:xfrm>
            <a:off x="1278294" y="6458955"/>
            <a:ext cx="12192000" cy="365125"/>
          </a:xfrm>
          <a:prstGeom prst="rect">
            <a:avLst/>
          </a:prstGeom>
        </p:spPr>
        <p:txBody>
          <a:bodyPr/>
          <a:lstStyle>
            <a:defPPr>
              <a:defRPr lang="en-US"/>
            </a:defPPr>
            <a:lvl1pPr marL="0" algn="l" defTabSz="914400" rtl="0" eaLnBrk="1" latinLnBrk="0" hangingPunct="1">
              <a:defRPr sz="1600" b="1" kern="1200" spc="3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UMKC HLC</a:t>
            </a:r>
            <a:r>
              <a:rPr lang="en-US" baseline="0" dirty="0" smtClean="0"/>
              <a:t> TOWN HALL</a:t>
            </a:r>
            <a:endParaRPr lang="en-US" dirty="0"/>
          </a:p>
        </p:txBody>
      </p:sp>
      <p:cxnSp>
        <p:nvCxnSpPr>
          <p:cNvPr id="15" name="Straight Connector 14"/>
          <p:cNvCxnSpPr/>
          <p:nvPr userDrawn="1"/>
        </p:nvCxnSpPr>
        <p:spPr>
          <a:xfrm>
            <a:off x="0" y="6356350"/>
            <a:ext cx="1219200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265245"/>
            <a:ext cx="1111587" cy="694742"/>
          </a:xfrm>
          <a:prstGeom prst="rect">
            <a:avLst/>
          </a:prstGeom>
        </p:spPr>
      </p:pic>
    </p:spTree>
    <p:extLst>
      <p:ext uri="{BB962C8B-B14F-4D97-AF65-F5344CB8AC3E}">
        <p14:creationId xmlns:p14="http://schemas.microsoft.com/office/powerpoint/2010/main" val="19136896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pingo.coactum.de/events/624240/surveys/5c800f70cfc1bb0001723fac"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hyperlink" Target="https://pingo.coactum.de/events/624240/surveys/5c800ee3c795420001a77c56"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pingo.coactum.de/events/624240/surveys/5c800f70cfc1bb0001723fac"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mailto:PembertonC@umkc.edu"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NovakK@umkc.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31815" y="403348"/>
            <a:ext cx="9144000" cy="2387600"/>
          </a:xfrm>
        </p:spPr>
        <p:txBody>
          <a:bodyPr>
            <a:normAutofit/>
          </a:bodyPr>
          <a:lstStyle/>
          <a:p>
            <a:r>
              <a:rPr lang="en-US" sz="7200" spc="300" dirty="0">
                <a:solidFill>
                  <a:srgbClr val="0066CC"/>
                </a:solidFill>
              </a:rPr>
              <a:t>GET TO KNOW UMKC </a:t>
            </a:r>
            <a:r>
              <a:rPr lang="en-US" sz="7200" spc="300" dirty="0" smtClean="0">
                <a:solidFill>
                  <a:schemeClr val="accent4"/>
                </a:solidFill>
              </a:rPr>
              <a:t>ANEW</a:t>
            </a:r>
            <a:endParaRPr lang="en-US" sz="7200" spc="300" dirty="0">
              <a:solidFill>
                <a:schemeClr val="accent4"/>
              </a:solidFill>
            </a:endParaRPr>
          </a:p>
        </p:txBody>
      </p:sp>
      <p:sp>
        <p:nvSpPr>
          <p:cNvPr id="3" name="Subtitle 2"/>
          <p:cNvSpPr>
            <a:spLocks noGrp="1"/>
          </p:cNvSpPr>
          <p:nvPr>
            <p:ph type="subTitle" idx="1"/>
          </p:nvPr>
        </p:nvSpPr>
        <p:spPr>
          <a:xfrm>
            <a:off x="804334" y="2986332"/>
            <a:ext cx="10955866" cy="3265975"/>
          </a:xfrm>
        </p:spPr>
        <p:txBody>
          <a:bodyPr>
            <a:noAutofit/>
          </a:bodyPr>
          <a:lstStyle/>
          <a:p>
            <a:r>
              <a:rPr lang="en-US" sz="3200" dirty="0">
                <a:solidFill>
                  <a:srgbClr val="0066CC"/>
                </a:solidFill>
              </a:rPr>
              <a:t>UMKC + HIGHER LEARNING COMMISSION TOWN HALL </a:t>
            </a:r>
          </a:p>
          <a:p>
            <a:r>
              <a:rPr lang="en-US" dirty="0" smtClean="0"/>
              <a:t>Chancellor Agrawal, Provost Bichelmeyer</a:t>
            </a:r>
          </a:p>
          <a:p>
            <a:r>
              <a:rPr lang="en-US" dirty="0" smtClean="0"/>
              <a:t>HLC Co-Chairs Cindy Pemberton and Ken Novak</a:t>
            </a:r>
          </a:p>
          <a:p>
            <a:endParaRPr lang="en-US" sz="3200" dirty="0"/>
          </a:p>
          <a:p>
            <a:r>
              <a:rPr lang="en-US" dirty="0" smtClean="0"/>
              <a:t>Thursday, May 2, 2019</a:t>
            </a:r>
            <a:endParaRPr lang="en-US" dirty="0"/>
          </a:p>
        </p:txBody>
      </p:sp>
    </p:spTree>
    <p:extLst>
      <p:ext uri="{BB962C8B-B14F-4D97-AF65-F5344CB8AC3E}">
        <p14:creationId xmlns:p14="http://schemas.microsoft.com/office/powerpoint/2010/main" val="104166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Survey results</a:t>
            </a:r>
            <a:endParaRPr lang="en-US" dirty="0"/>
          </a:p>
        </p:txBody>
      </p:sp>
    </p:spTree>
    <p:extLst>
      <p:ext uri="{BB962C8B-B14F-4D97-AF65-F5344CB8AC3E}">
        <p14:creationId xmlns:p14="http://schemas.microsoft.com/office/powerpoint/2010/main" val="332055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07571" y="1036152"/>
            <a:ext cx="6262571" cy="4654744"/>
          </a:xfrm>
        </p:spPr>
        <p:txBody>
          <a:bodyPr>
            <a:normAutofit/>
          </a:bodyPr>
          <a:lstStyle/>
          <a:p>
            <a:r>
              <a:rPr lang="en-US" b="1" dirty="0" smtClean="0">
                <a:solidFill>
                  <a:schemeClr val="accent4"/>
                </a:solidFill>
                <a:latin typeface="Arial" panose="020B0604020202020204" pitchFamily="34" charset="0"/>
                <a:cs typeface="Arial" panose="020B0604020202020204" pitchFamily="34" charset="0"/>
              </a:rPr>
              <a:t>Survey</a:t>
            </a:r>
            <a:r>
              <a:rPr lang="en-US" dirty="0" smtClean="0">
                <a:latin typeface="Arial" panose="020B0604020202020204" pitchFamily="34" charset="0"/>
                <a:cs typeface="Arial" panose="020B0604020202020204" pitchFamily="34" charset="0"/>
              </a:rPr>
              <a:t>: Have </a:t>
            </a:r>
            <a:r>
              <a:rPr lang="en-US" dirty="0">
                <a:latin typeface="Arial" panose="020B0604020202020204" pitchFamily="34" charset="0"/>
                <a:cs typeface="Arial" panose="020B0604020202020204" pitchFamily="34" charset="0"/>
              </a:rPr>
              <a:t>you ever participated in </a:t>
            </a:r>
            <a:r>
              <a:rPr lang="en-US" dirty="0" smtClean="0">
                <a:latin typeface="Arial" panose="020B0604020202020204" pitchFamily="34" charset="0"/>
                <a:cs typeface="Arial" panose="020B0604020202020204" pitchFamily="34" charset="0"/>
              </a:rPr>
              <a:t>professional </a:t>
            </a:r>
            <a:r>
              <a:rPr lang="en-US" dirty="0">
                <a:latin typeface="Arial" panose="020B0604020202020204" pitchFamily="34" charset="0"/>
                <a:cs typeface="Arial" panose="020B0604020202020204" pitchFamily="34" charset="0"/>
              </a:rPr>
              <a:t>or discipline </a:t>
            </a:r>
            <a:r>
              <a:rPr lang="en-US" dirty="0" smtClean="0">
                <a:latin typeface="Arial" panose="020B0604020202020204" pitchFamily="34" charset="0"/>
                <a:cs typeface="Arial" panose="020B0604020202020204" pitchFamily="34" charset="0"/>
              </a:rPr>
              <a:t>accreditation?</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7627755" y="1738584"/>
            <a:ext cx="3728222" cy="3728222"/>
          </a:xfrm>
          <a:prstGeom prst="rect">
            <a:avLst/>
          </a:prstGeom>
        </p:spPr>
      </p:pic>
      <p:sp>
        <p:nvSpPr>
          <p:cNvPr id="6" name="Rectangle 5"/>
          <p:cNvSpPr/>
          <p:nvPr/>
        </p:nvSpPr>
        <p:spPr>
          <a:xfrm>
            <a:off x="644693" y="5586393"/>
            <a:ext cx="8130752" cy="707886"/>
          </a:xfrm>
          <a:prstGeom prst="rect">
            <a:avLst/>
          </a:prstGeom>
        </p:spPr>
        <p:txBody>
          <a:bodyPr wrap="none">
            <a:spAutoFit/>
          </a:bodyPr>
          <a:lstStyle/>
          <a:p>
            <a:r>
              <a:rPr lang="en-US" sz="4000" dirty="0">
                <a:latin typeface="Trebuchet MS" panose="020B0603020202020204" pitchFamily="34" charset="0"/>
              </a:rPr>
              <a:t>https://pingo.coactum.de/624240</a:t>
            </a:r>
          </a:p>
        </p:txBody>
      </p:sp>
    </p:spTree>
    <p:extLst>
      <p:ext uri="{BB962C8B-B14F-4D97-AF65-F5344CB8AC3E}">
        <p14:creationId xmlns:p14="http://schemas.microsoft.com/office/powerpoint/2010/main" val="202890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Survey results</a:t>
            </a:r>
            <a:endParaRPr lang="en-US" dirty="0"/>
          </a:p>
        </p:txBody>
      </p:sp>
    </p:spTree>
    <p:extLst>
      <p:ext uri="{BB962C8B-B14F-4D97-AF65-F5344CB8AC3E}">
        <p14:creationId xmlns:p14="http://schemas.microsoft.com/office/powerpoint/2010/main" val="67654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34690" y="367667"/>
            <a:ext cx="6279915" cy="4937742"/>
          </a:xfrm>
        </p:spPr>
        <p:txBody>
          <a:bodyPr>
            <a:noAutofit/>
          </a:bodyPr>
          <a:lstStyle/>
          <a:p>
            <a:pPr lvl="2"/>
            <a:r>
              <a:rPr lang="en-US" sz="4000" b="1" dirty="0" smtClean="0">
                <a:solidFill>
                  <a:schemeClr val="accent4"/>
                </a:solidFill>
                <a:latin typeface="Arial" panose="020B0604020202020204" pitchFamily="34" charset="0"/>
                <a:cs typeface="Arial" panose="020B0604020202020204" pitchFamily="34" charset="0"/>
              </a:rPr>
              <a:t>Survey: </a:t>
            </a:r>
            <a:r>
              <a:rPr lang="en-US" sz="4000" dirty="0" smtClean="0">
                <a:latin typeface="Arial" panose="020B0604020202020204" pitchFamily="34" charset="0"/>
                <a:cs typeface="Arial" panose="020B0604020202020204" pitchFamily="34" charset="0"/>
              </a:rPr>
              <a:t>How prepared do you think UMKC is for </a:t>
            </a:r>
            <a:r>
              <a:rPr lang="en-US" sz="4000" dirty="0">
                <a:latin typeface="Arial" panose="020B0604020202020204" pitchFamily="34" charset="0"/>
                <a:cs typeface="Arial" panose="020B0604020202020204" pitchFamily="34" charset="0"/>
              </a:rPr>
              <a:t>the HLC </a:t>
            </a:r>
            <a:r>
              <a:rPr lang="en-US" sz="4000" dirty="0" smtClean="0">
                <a:latin typeface="Arial" panose="020B0604020202020204" pitchFamily="34" charset="0"/>
                <a:cs typeface="Arial" panose="020B0604020202020204" pitchFamily="34" charset="0"/>
              </a:rPr>
              <a:t>accreditation comprehensive evaluation? (type any word that comes to mind)</a:t>
            </a:r>
            <a:endParaRPr lang="en-US" sz="4000" dirty="0">
              <a:latin typeface="Arial" panose="020B0604020202020204" pitchFamily="34" charset="0"/>
              <a:cs typeface="Arial" panose="020B0604020202020204" pitchFamily="34" charset="0"/>
            </a:endParaRPr>
          </a:p>
        </p:txBody>
      </p:sp>
      <p:sp>
        <p:nvSpPr>
          <p:cNvPr id="3" name="Rectangle 2"/>
          <p:cNvSpPr/>
          <p:nvPr/>
        </p:nvSpPr>
        <p:spPr>
          <a:xfrm>
            <a:off x="634691" y="5758255"/>
            <a:ext cx="7329251" cy="646331"/>
          </a:xfrm>
          <a:prstGeom prst="rect">
            <a:avLst/>
          </a:prstGeom>
        </p:spPr>
        <p:txBody>
          <a:bodyPr wrap="none">
            <a:spAutoFit/>
          </a:bodyPr>
          <a:lstStyle/>
          <a:p>
            <a:r>
              <a:rPr lang="en-US" sz="3600" dirty="0">
                <a:latin typeface="Trebuchet MS" panose="020B0603020202020204" pitchFamily="34" charset="0"/>
              </a:rPr>
              <a:t>https://pingo.coactum.de/624240</a:t>
            </a:r>
          </a:p>
        </p:txBody>
      </p:sp>
      <p:pic>
        <p:nvPicPr>
          <p:cNvPr id="6" name="Picture 5"/>
          <p:cNvPicPr>
            <a:picLocks noChangeAspect="1"/>
          </p:cNvPicPr>
          <p:nvPr/>
        </p:nvPicPr>
        <p:blipFill>
          <a:blip r:embed="rId2"/>
          <a:stretch>
            <a:fillRect/>
          </a:stretch>
        </p:blipFill>
        <p:spPr>
          <a:xfrm>
            <a:off x="7523253" y="1085441"/>
            <a:ext cx="4059147" cy="4059147"/>
          </a:xfrm>
          <a:prstGeom prst="rect">
            <a:avLst/>
          </a:prstGeom>
        </p:spPr>
      </p:pic>
    </p:spTree>
    <p:extLst>
      <p:ext uri="{BB962C8B-B14F-4D97-AF65-F5344CB8AC3E}">
        <p14:creationId xmlns:p14="http://schemas.microsoft.com/office/powerpoint/2010/main" val="61415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Survey results</a:t>
            </a:r>
            <a:endParaRPr lang="en-US" dirty="0"/>
          </a:p>
        </p:txBody>
      </p:sp>
    </p:spTree>
    <p:extLst>
      <p:ext uri="{BB962C8B-B14F-4D97-AF65-F5344CB8AC3E}">
        <p14:creationId xmlns:p14="http://schemas.microsoft.com/office/powerpoint/2010/main" val="155443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Higher Learning Commission Overview</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r>
              <a:rPr lang="en-US" dirty="0" smtClean="0"/>
              <a:t>Ken Novak</a:t>
            </a:r>
            <a:endParaRPr lang="en-US" dirty="0"/>
          </a:p>
        </p:txBody>
      </p:sp>
    </p:spTree>
    <p:extLst>
      <p:ext uri="{BB962C8B-B14F-4D97-AF65-F5344CB8AC3E}">
        <p14:creationId xmlns:p14="http://schemas.microsoft.com/office/powerpoint/2010/main" val="30815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By a show of hands…</a:t>
            </a:r>
            <a:endParaRPr lang="en-US" dirty="0"/>
          </a:p>
        </p:txBody>
      </p:sp>
      <p:sp>
        <p:nvSpPr>
          <p:cNvPr id="3" name="Content Placeholder 2"/>
          <p:cNvSpPr>
            <a:spLocks noGrp="1"/>
          </p:cNvSpPr>
          <p:nvPr>
            <p:ph idx="1"/>
          </p:nvPr>
        </p:nvSpPr>
        <p:spPr>
          <a:xfrm>
            <a:off x="838200" y="1825625"/>
            <a:ext cx="7602415" cy="4351338"/>
          </a:xfrm>
        </p:spPr>
        <p:txBody>
          <a:bodyPr/>
          <a:lstStyle/>
          <a:p>
            <a:pPr marL="0" indent="0">
              <a:buNone/>
            </a:pPr>
            <a:r>
              <a:rPr lang="en-US" dirty="0" smtClean="0"/>
              <a:t>How many have participated in academic or discipline accreditation?</a:t>
            </a:r>
          </a:p>
          <a:p>
            <a:pPr marL="0" indent="0">
              <a:buNone/>
            </a:pPr>
            <a:endParaRPr lang="en-US" dirty="0"/>
          </a:p>
          <a:p>
            <a:pPr marL="0" indent="0">
              <a:buNone/>
            </a:pPr>
            <a:r>
              <a:rPr lang="en-US" dirty="0" smtClean="0"/>
              <a:t>How many have been involved with institutional accreditation? </a:t>
            </a:r>
          </a:p>
          <a:p>
            <a:pPr marL="0" indent="0">
              <a:buNone/>
            </a:pPr>
            <a:endParaRPr lang="en-US" dirty="0"/>
          </a:p>
          <a:p>
            <a:pPr marL="0" indent="0">
              <a:buNone/>
            </a:pPr>
            <a:r>
              <a:rPr lang="en-US" dirty="0" smtClean="0"/>
              <a:t>How are these similar? Different?</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101" y="2044944"/>
            <a:ext cx="4096114" cy="2585672"/>
          </a:xfrm>
          <a:prstGeom prst="rect">
            <a:avLst/>
          </a:prstGeom>
        </p:spPr>
      </p:pic>
    </p:spTree>
    <p:extLst>
      <p:ext uri="{BB962C8B-B14F-4D97-AF65-F5344CB8AC3E}">
        <p14:creationId xmlns:p14="http://schemas.microsoft.com/office/powerpoint/2010/main" val="94790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60919" y="840987"/>
            <a:ext cx="4629539" cy="4841357"/>
          </a:xfrm>
        </p:spPr>
        <p:txBody>
          <a:bodyPr>
            <a:noAutofit/>
          </a:bodyPr>
          <a:lstStyle/>
          <a:p>
            <a:r>
              <a:rPr lang="en-US" sz="6000" dirty="0" smtClean="0">
                <a:latin typeface="Arial" panose="020B0604020202020204" pitchFamily="34" charset="0"/>
                <a:cs typeface="Arial" panose="020B0604020202020204" pitchFamily="34" charset="0"/>
              </a:rPr>
              <a:t>Accredited since 1938, and counting</a:t>
            </a:r>
            <a:endParaRPr lang="en-US" sz="60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a:srcRect b="29254"/>
          <a:stretch/>
        </p:blipFill>
        <p:spPr>
          <a:xfrm>
            <a:off x="5987335" y="503854"/>
            <a:ext cx="5556529" cy="5178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072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HLC: What’s it all about?</a:t>
            </a:r>
            <a:endParaRPr lang="en-US" dirty="0"/>
          </a:p>
        </p:txBody>
      </p:sp>
      <p:sp>
        <p:nvSpPr>
          <p:cNvPr id="3" name="Content Placeholder 2"/>
          <p:cNvSpPr>
            <a:spLocks noGrp="1"/>
          </p:cNvSpPr>
          <p:nvPr>
            <p:ph idx="1"/>
          </p:nvPr>
        </p:nvSpPr>
        <p:spPr/>
        <p:txBody>
          <a:bodyPr/>
          <a:lstStyle/>
          <a:p>
            <a:r>
              <a:rPr lang="en-US" dirty="0" smtClean="0"/>
              <a:t>10-year accreditation cycle</a:t>
            </a:r>
          </a:p>
          <a:p>
            <a:r>
              <a:rPr lang="en-US" dirty="0" smtClean="0"/>
              <a:t>Verifying that institutions meet standards established by peers, evaluated by peers</a:t>
            </a:r>
          </a:p>
          <a:p>
            <a:r>
              <a:rPr lang="en-US" dirty="0" smtClean="0"/>
              <a:t>Promoting institutional self-knowledge and advancement</a:t>
            </a:r>
          </a:p>
          <a:p>
            <a:r>
              <a:rPr lang="en-US" dirty="0" smtClean="0"/>
              <a:t>Providing assurance to the public about quality</a:t>
            </a:r>
          </a:p>
          <a:p>
            <a:r>
              <a:rPr lang="en-US" dirty="0" smtClean="0"/>
              <a:t>Building and maintaining confidence in higher education</a:t>
            </a:r>
            <a:endParaRPr lang="en-US" dirty="0"/>
          </a:p>
        </p:txBody>
      </p:sp>
    </p:spTree>
    <p:extLst>
      <p:ext uri="{BB962C8B-B14F-4D97-AF65-F5344CB8AC3E}">
        <p14:creationId xmlns:p14="http://schemas.microsoft.com/office/powerpoint/2010/main" val="116380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198870"/>
            <a:ext cx="11021291" cy="1325563"/>
          </a:xfrm>
        </p:spPr>
        <p:txBody>
          <a:bodyPr/>
          <a:lstStyle/>
          <a:p>
            <a:r>
              <a:rPr lang="en-US" dirty="0" smtClean="0"/>
              <a:t>About the Higher Learning Commission</a:t>
            </a:r>
            <a:endParaRPr lang="en-US" dirty="0"/>
          </a:p>
        </p:txBody>
      </p:sp>
      <p:sp>
        <p:nvSpPr>
          <p:cNvPr id="3" name="Text Placeholder 2"/>
          <p:cNvSpPr>
            <a:spLocks noGrp="1"/>
          </p:cNvSpPr>
          <p:nvPr>
            <p:ph idx="1"/>
          </p:nvPr>
        </p:nvSpPr>
        <p:spPr>
          <a:xfrm>
            <a:off x="429491" y="1825625"/>
            <a:ext cx="4281054" cy="4351338"/>
          </a:xfrm>
        </p:spPr>
        <p:txBody>
          <a:bodyPr>
            <a:normAutofit/>
          </a:bodyPr>
          <a:lstStyle/>
          <a:p>
            <a:r>
              <a:rPr lang="en-US" sz="2400" dirty="0" smtClean="0"/>
              <a:t>HLC is an independent corporation that was founded in 1895 as one of six regional institutional accreditors in the United States. </a:t>
            </a:r>
          </a:p>
          <a:p>
            <a:r>
              <a:rPr lang="en-US" sz="2400" dirty="0" smtClean="0"/>
              <a:t>HLC accredits IHEs in 19 states</a:t>
            </a:r>
            <a:endParaRPr lang="en-US" sz="2400" dirty="0"/>
          </a:p>
        </p:txBody>
      </p:sp>
      <p:pic>
        <p:nvPicPr>
          <p:cNvPr id="4" name="Content Placeholder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4304" y="1027906"/>
            <a:ext cx="7548368" cy="5012676"/>
          </a:xfrm>
          <a:prstGeom prst="rect">
            <a:avLst/>
          </a:prstGeom>
        </p:spPr>
      </p:pic>
    </p:spTree>
    <p:extLst>
      <p:ext uri="{BB962C8B-B14F-4D97-AF65-F5344CB8AC3E}">
        <p14:creationId xmlns:p14="http://schemas.microsoft.com/office/powerpoint/2010/main" val="12301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746058"/>
            <a:ext cx="12192000" cy="2852737"/>
          </a:xfrm>
        </p:spPr>
        <p:txBody>
          <a:bodyPr/>
          <a:lstStyle/>
          <a:p>
            <a:pPr algn="ctr"/>
            <a:r>
              <a:rPr lang="en-US" spc="300" dirty="0" smtClean="0">
                <a:latin typeface="Arial" panose="020B0604020202020204" pitchFamily="34" charset="0"/>
                <a:cs typeface="Arial" panose="020B0604020202020204" pitchFamily="34" charset="0"/>
              </a:rPr>
              <a:t>Welcome and Overview</a:t>
            </a:r>
            <a:endParaRPr lang="en-US" spc="300" dirty="0">
              <a:latin typeface="Arial" panose="020B0604020202020204" pitchFamily="34" charset="0"/>
              <a:cs typeface="Arial" panose="020B0604020202020204" pitchFamily="34" charset="0"/>
            </a:endParaRPr>
          </a:p>
        </p:txBody>
      </p:sp>
      <p:sp>
        <p:nvSpPr>
          <p:cNvPr id="7" name="Text Placeholder 6"/>
          <p:cNvSpPr>
            <a:spLocks noGrp="1"/>
          </p:cNvSpPr>
          <p:nvPr>
            <p:ph type="body" idx="1"/>
          </p:nvPr>
        </p:nvSpPr>
        <p:spPr>
          <a:xfrm>
            <a:off x="0" y="4598795"/>
            <a:ext cx="12192000" cy="1500187"/>
          </a:xfrm>
        </p:spPr>
        <p:txBody>
          <a:bodyPr>
            <a:normAutofit/>
          </a:bodyPr>
          <a:lstStyle/>
          <a:p>
            <a:pPr algn="ctr"/>
            <a:r>
              <a:rPr lang="en-US" sz="3600" dirty="0" smtClean="0">
                <a:solidFill>
                  <a:srgbClr val="0066CC"/>
                </a:solidFill>
              </a:rPr>
              <a:t>Provost Barbara Bichelmeyer, Ph.D.</a:t>
            </a:r>
          </a:p>
        </p:txBody>
      </p:sp>
    </p:spTree>
    <p:extLst>
      <p:ext uri="{BB962C8B-B14F-4D97-AF65-F5344CB8AC3E}">
        <p14:creationId xmlns:p14="http://schemas.microsoft.com/office/powerpoint/2010/main" val="342670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81998"/>
            <a:ext cx="10799618" cy="1325563"/>
          </a:xfrm>
        </p:spPr>
        <p:txBody>
          <a:bodyPr>
            <a:normAutofit/>
          </a:bodyPr>
          <a:lstStyle/>
          <a:p>
            <a:r>
              <a:rPr lang="en-US" dirty="0"/>
              <a:t>Higher Learning Commission </a:t>
            </a:r>
            <a:r>
              <a:rPr lang="en-US" dirty="0" smtClean="0"/>
              <a:t>Mission</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838199" y="1607561"/>
            <a:ext cx="6490855" cy="3494520"/>
          </a:xfrm>
          <a:noFill/>
        </p:spPr>
        <p:txBody>
          <a:bodyPr>
            <a:normAutofit/>
          </a:bodyPr>
          <a:lstStyle/>
          <a:p>
            <a:pPr marL="0" indent="0">
              <a:buNone/>
            </a:pPr>
            <a:r>
              <a:rPr lang="en-US" sz="8000" dirty="0" smtClean="0">
                <a:latin typeface="Trebuchet MS" charset="0"/>
                <a:ea typeface="Trebuchet MS" charset="0"/>
                <a:cs typeface="Trebuchet MS" charset="0"/>
              </a:rPr>
              <a:t>“</a:t>
            </a:r>
            <a:r>
              <a:rPr lang="en-US" sz="4800" i="1" dirty="0" smtClean="0">
                <a:latin typeface="Trebuchet MS" charset="0"/>
                <a:ea typeface="Trebuchet MS" charset="0"/>
                <a:cs typeface="Trebuchet MS" charset="0"/>
              </a:rPr>
              <a:t>Serving </a:t>
            </a:r>
            <a:r>
              <a:rPr lang="en-US" sz="4800" i="1" dirty="0">
                <a:latin typeface="Trebuchet MS" charset="0"/>
                <a:ea typeface="Trebuchet MS" charset="0"/>
                <a:cs typeface="Trebuchet MS" charset="0"/>
              </a:rPr>
              <a:t>the common good by assuring and advancing the quality of higher </a:t>
            </a:r>
            <a:r>
              <a:rPr lang="en-US" sz="4800" i="1" dirty="0" smtClean="0">
                <a:latin typeface="Trebuchet MS" charset="0"/>
                <a:ea typeface="Trebuchet MS" charset="0"/>
                <a:cs typeface="Trebuchet MS" charset="0"/>
              </a:rPr>
              <a:t>learning</a:t>
            </a:r>
            <a:r>
              <a:rPr lang="en-US" sz="4800" dirty="0" smtClean="0">
                <a:latin typeface="Trebuchet MS" charset="0"/>
                <a:ea typeface="Trebuchet MS" charset="0"/>
                <a:cs typeface="Trebuchet MS" charset="0"/>
              </a:rPr>
              <a:t>.”</a:t>
            </a:r>
            <a:endParaRPr lang="en-US" sz="4800" dirty="0">
              <a:latin typeface="Trebuchet MS" charset="0"/>
              <a:ea typeface="Trebuchet MS" charset="0"/>
              <a:cs typeface="Trebuchet MS"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3964" y="1540983"/>
            <a:ext cx="3573316" cy="4624290"/>
          </a:xfrm>
          <a:prstGeom prst="rect">
            <a:avLst/>
          </a:prstGeom>
        </p:spPr>
      </p:pic>
    </p:spTree>
    <p:extLst>
      <p:ext uri="{BB962C8B-B14F-4D97-AF65-F5344CB8AC3E}">
        <p14:creationId xmlns:p14="http://schemas.microsoft.com/office/powerpoint/2010/main" val="734419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61109" y="1099416"/>
            <a:ext cx="4578927" cy="3915930"/>
          </a:xfrm>
        </p:spPr>
        <p:txBody>
          <a:bodyPr>
            <a:noAutofit/>
          </a:bodyPr>
          <a:lstStyle/>
          <a:p>
            <a:r>
              <a:rPr lang="en-US" dirty="0" smtClean="0">
                <a:latin typeface="Arial" panose="020B0604020202020204" pitchFamily="34" charset="0"/>
                <a:cs typeface="Arial" panose="020B0604020202020204" pitchFamily="34" charset="0"/>
              </a:rPr>
              <a:t>HLC accreditation process changes with the times</a:t>
            </a:r>
            <a:endParaRPr lang="en-US" dirty="0">
              <a:latin typeface="Arial" panose="020B0604020202020204" pitchFamily="34" charset="0"/>
              <a:cs typeface="Arial" panose="020B0604020202020204" pitchFamily="34" charset="0"/>
            </a:endParaRPr>
          </a:p>
        </p:txBody>
      </p:sp>
      <p:sp>
        <p:nvSpPr>
          <p:cNvPr id="3" name="Flowchart: Summing Junction 2"/>
          <p:cNvSpPr/>
          <p:nvPr/>
        </p:nvSpPr>
        <p:spPr>
          <a:xfrm>
            <a:off x="5430981" y="309706"/>
            <a:ext cx="5897880" cy="5897130"/>
          </a:xfrm>
          <a:prstGeom prst="flowChartSummingJunction">
            <a:avLst/>
          </a:prstGeom>
          <a:blipFill>
            <a:blip r:embed="rId2"/>
            <a:stretch>
              <a:fillRect/>
            </a:stretch>
          </a:blip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8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chemeClr val="tx1"/>
                </a:solidFill>
                <a:latin typeface="Arial" panose="020B0604020202020204" pitchFamily="34" charset="0"/>
                <a:cs typeface="Arial" panose="020B0604020202020204" pitchFamily="34" charset="0"/>
              </a:rPr>
              <a:t>Guiding Values - </a:t>
            </a:r>
            <a:r>
              <a:rPr lang="en-US" b="0" i="1" dirty="0" smtClean="0">
                <a:solidFill>
                  <a:schemeClr val="tx1"/>
                </a:solidFill>
                <a:latin typeface="Arial" panose="020B0604020202020204" pitchFamily="34" charset="0"/>
                <a:cs typeface="Arial" panose="020B0604020202020204" pitchFamily="34" charset="0"/>
              </a:rPr>
              <a:t>unpacked</a:t>
            </a:r>
            <a:endParaRPr lang="en-US" b="0" i="1" dirty="0">
              <a:solidFill>
                <a:schemeClr val="tx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22176" y="1343779"/>
            <a:ext cx="10515600" cy="4640489"/>
          </a:xfrm>
        </p:spPr>
        <p:txBody>
          <a:bodyPr>
            <a:normAutofit fontScale="62500" lnSpcReduction="20000"/>
          </a:bodyPr>
          <a:lstStyle/>
          <a:p>
            <a:pPr marL="514350" indent="-514350">
              <a:buFont typeface="+mj-lt"/>
              <a:buAutoNum type="arabicPeriod"/>
            </a:pPr>
            <a:r>
              <a:rPr lang="en-US" sz="4600" b="1" dirty="0" smtClean="0">
                <a:solidFill>
                  <a:schemeClr val="accent4"/>
                </a:solidFill>
                <a:latin typeface="Trebuchet MS" charset="0"/>
                <a:ea typeface="Trebuchet MS" charset="0"/>
                <a:cs typeface="Trebuchet MS" charset="0"/>
              </a:rPr>
              <a:t>Focus on student learning</a:t>
            </a:r>
          </a:p>
          <a:p>
            <a:pPr marL="514350" indent="-514350">
              <a:buFont typeface="+mj-lt"/>
              <a:buAutoNum type="arabicPeriod"/>
            </a:pPr>
            <a:r>
              <a:rPr lang="en-US" sz="4600" b="1" dirty="0" smtClean="0">
                <a:solidFill>
                  <a:schemeClr val="accent4"/>
                </a:solidFill>
                <a:latin typeface="Trebuchet MS" charset="0"/>
                <a:ea typeface="Trebuchet MS" charset="0"/>
                <a:cs typeface="Trebuchet MS" charset="0"/>
              </a:rPr>
              <a:t>Education as a public purpose</a:t>
            </a:r>
          </a:p>
          <a:p>
            <a:pPr marL="514350" indent="-514350">
              <a:buFont typeface="+mj-lt"/>
              <a:buAutoNum type="arabicPeriod"/>
            </a:pPr>
            <a:r>
              <a:rPr lang="en-US" sz="3400" dirty="0" smtClean="0">
                <a:latin typeface="Trebuchet MS" charset="0"/>
                <a:ea typeface="Trebuchet MS" charset="0"/>
                <a:cs typeface="Trebuchet MS" charset="0"/>
              </a:rPr>
              <a:t>Education for a diverse, technological, globally connected world</a:t>
            </a:r>
          </a:p>
          <a:p>
            <a:pPr marL="514350" indent="-514350">
              <a:buFont typeface="+mj-lt"/>
              <a:buAutoNum type="arabicPeriod"/>
            </a:pPr>
            <a:r>
              <a:rPr lang="en-US" sz="4600" b="1" dirty="0" smtClean="0">
                <a:solidFill>
                  <a:schemeClr val="accent4"/>
                </a:solidFill>
                <a:latin typeface="Trebuchet MS" charset="0"/>
                <a:ea typeface="Trebuchet MS" charset="0"/>
                <a:cs typeface="Trebuchet MS" charset="0"/>
              </a:rPr>
              <a:t>A culture of continuous improvement</a:t>
            </a:r>
          </a:p>
          <a:p>
            <a:pPr marL="514350" indent="-514350">
              <a:buFont typeface="+mj-lt"/>
              <a:buAutoNum type="arabicPeriod"/>
            </a:pPr>
            <a:r>
              <a:rPr lang="en-US" sz="4600" b="1" dirty="0" smtClean="0">
                <a:solidFill>
                  <a:schemeClr val="accent4"/>
                </a:solidFill>
                <a:latin typeface="Trebuchet MS" charset="0"/>
                <a:ea typeface="Trebuchet MS" charset="0"/>
                <a:cs typeface="Trebuchet MS" charset="0"/>
              </a:rPr>
              <a:t>Evidence-based institutional learning and self-presentation</a:t>
            </a:r>
          </a:p>
          <a:p>
            <a:pPr marL="514350" indent="-514350">
              <a:buFont typeface="+mj-lt"/>
              <a:buAutoNum type="arabicPeriod"/>
            </a:pPr>
            <a:r>
              <a:rPr lang="en-US" sz="3400" dirty="0" smtClean="0">
                <a:latin typeface="Trebuchet MS" charset="0"/>
                <a:ea typeface="Trebuchet MS" charset="0"/>
                <a:cs typeface="Trebuchet MS" charset="0"/>
              </a:rPr>
              <a:t>Integrity, transparency, and ethical behavior or practice</a:t>
            </a:r>
          </a:p>
          <a:p>
            <a:pPr marL="514350" indent="-514350">
              <a:buFont typeface="+mj-lt"/>
              <a:buAutoNum type="arabicPeriod"/>
            </a:pPr>
            <a:r>
              <a:rPr lang="en-US" sz="3400" dirty="0" smtClean="0">
                <a:latin typeface="Trebuchet MS" charset="0"/>
                <a:ea typeface="Trebuchet MS" charset="0"/>
                <a:cs typeface="Trebuchet MS" charset="0"/>
              </a:rPr>
              <a:t>Governance for the well-being of the institution</a:t>
            </a:r>
          </a:p>
          <a:p>
            <a:pPr marL="514350" indent="-514350">
              <a:buFont typeface="+mj-lt"/>
              <a:buAutoNum type="arabicPeriod"/>
            </a:pPr>
            <a:r>
              <a:rPr lang="en-US" sz="3400" dirty="0" smtClean="0">
                <a:latin typeface="Trebuchet MS" charset="0"/>
                <a:ea typeface="Trebuchet MS" charset="0"/>
                <a:cs typeface="Trebuchet MS" charset="0"/>
              </a:rPr>
              <a:t>Planning and management of resources to ensure institutional sustainability</a:t>
            </a:r>
          </a:p>
          <a:p>
            <a:pPr marL="514350" indent="-514350">
              <a:buFont typeface="+mj-lt"/>
              <a:buAutoNum type="arabicPeriod"/>
            </a:pPr>
            <a:r>
              <a:rPr lang="en-US" sz="3400" dirty="0" smtClean="0">
                <a:latin typeface="Trebuchet MS" charset="0"/>
                <a:ea typeface="Trebuchet MS" charset="0"/>
                <a:cs typeface="Trebuchet MS" charset="0"/>
              </a:rPr>
              <a:t>Mission-centered evaluation</a:t>
            </a:r>
          </a:p>
          <a:p>
            <a:pPr marL="514350" indent="-514350">
              <a:buFont typeface="+mj-lt"/>
              <a:buAutoNum type="arabicPeriod"/>
            </a:pPr>
            <a:r>
              <a:rPr lang="en-US" sz="4600" b="1" dirty="0" smtClean="0">
                <a:solidFill>
                  <a:schemeClr val="accent4"/>
                </a:solidFill>
                <a:latin typeface="Trebuchet MS" charset="0"/>
                <a:ea typeface="Trebuchet MS" charset="0"/>
                <a:cs typeface="Trebuchet MS" charset="0"/>
              </a:rPr>
              <a:t>Accreditation through peer review</a:t>
            </a:r>
          </a:p>
          <a:p>
            <a:endParaRPr lang="en-US" dirty="0"/>
          </a:p>
        </p:txBody>
      </p:sp>
    </p:spTree>
    <p:extLst>
      <p:ext uri="{BB962C8B-B14F-4D97-AF65-F5344CB8AC3E}">
        <p14:creationId xmlns:p14="http://schemas.microsoft.com/office/powerpoint/2010/main" val="380574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learning </a:t>
            </a:r>
            <a:r>
              <a:rPr lang="mr-IN" dirty="0" smtClean="0"/>
              <a:t>–</a:t>
            </a:r>
            <a:r>
              <a:rPr lang="en-US" dirty="0" smtClean="0"/>
              <a:t> education- serves a public purpose</a:t>
            </a:r>
            <a:endParaRPr lang="en-US" dirty="0"/>
          </a:p>
        </p:txBody>
      </p:sp>
      <p:sp>
        <p:nvSpPr>
          <p:cNvPr id="3" name="Content Placeholder 2"/>
          <p:cNvSpPr>
            <a:spLocks noGrp="1"/>
          </p:cNvSpPr>
          <p:nvPr>
            <p:ph idx="1"/>
          </p:nvPr>
        </p:nvSpPr>
        <p:spPr>
          <a:xfrm>
            <a:off x="838200" y="1803834"/>
            <a:ext cx="5252049" cy="4374042"/>
          </a:xfrm>
        </p:spPr>
        <p:txBody>
          <a:bodyPr>
            <a:normAutofit/>
          </a:bodyPr>
          <a:lstStyle/>
          <a:p>
            <a:r>
              <a:rPr lang="en-US" dirty="0" smtClean="0"/>
              <a:t>Regards teaching mission of any institution as </a:t>
            </a:r>
            <a:r>
              <a:rPr lang="en-US" b="1" dirty="0" smtClean="0">
                <a:solidFill>
                  <a:schemeClr val="accent4"/>
                </a:solidFill>
              </a:rPr>
              <a:t>primary</a:t>
            </a:r>
          </a:p>
          <a:p>
            <a:r>
              <a:rPr lang="en-US" dirty="0" smtClean="0"/>
              <a:t>“</a:t>
            </a:r>
            <a:r>
              <a:rPr lang="en-US" i="1" dirty="0"/>
              <a:t>What the students buy, with money, time and effort, is not merely a good, like a credential, but experiences that have the potential to transform lives or harm them</a:t>
            </a:r>
            <a:r>
              <a:rPr lang="en-US" dirty="0"/>
              <a:t>.”</a:t>
            </a:r>
          </a:p>
          <a:p>
            <a:endParaRPr lang="en-US" b="1" dirty="0" smtClean="0">
              <a:solidFill>
                <a:srgbClr val="FF0000"/>
              </a:solidFill>
            </a:endParaRPr>
          </a:p>
        </p:txBody>
      </p:sp>
      <p:sp>
        <p:nvSpPr>
          <p:cNvPr id="4" name="Content Placeholder 2"/>
          <p:cNvSpPr txBox="1">
            <a:spLocks/>
          </p:cNvSpPr>
          <p:nvPr/>
        </p:nvSpPr>
        <p:spPr>
          <a:xfrm>
            <a:off x="838200" y="3990855"/>
            <a:ext cx="10945483" cy="21511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170" y="1803834"/>
            <a:ext cx="5516513" cy="3682566"/>
          </a:xfrm>
          <a:prstGeom prst="rect">
            <a:avLst/>
          </a:prstGeom>
        </p:spPr>
      </p:pic>
    </p:spTree>
    <p:extLst>
      <p:ext uri="{BB962C8B-B14F-4D97-AF65-F5344CB8AC3E}">
        <p14:creationId xmlns:p14="http://schemas.microsoft.com/office/powerpoint/2010/main" val="19743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7708" y="65314"/>
            <a:ext cx="11533589" cy="1735777"/>
          </a:xfrm>
        </p:spPr>
        <p:txBody>
          <a:bodyPr>
            <a:noAutofit/>
          </a:bodyPr>
          <a:lstStyle/>
          <a:p>
            <a:r>
              <a:rPr lang="en-US" sz="4000" dirty="0" smtClean="0">
                <a:latin typeface="Arial" panose="020B0604020202020204" pitchFamily="34" charset="0"/>
                <a:cs typeface="Arial" panose="020B0604020202020204" pitchFamily="34" charset="0"/>
              </a:rPr>
              <a:t>Continuous improvement, the (not so) hidden curriculum of HLC</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472" y="1801091"/>
            <a:ext cx="5331952" cy="38908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443345" y="1801091"/>
            <a:ext cx="5500255" cy="3693319"/>
          </a:xfrm>
          <a:prstGeom prst="rect">
            <a:avLst/>
          </a:prstGeom>
        </p:spPr>
        <p:txBody>
          <a:bodyPr wrap="square">
            <a:spAutoFit/>
          </a:bodyPr>
          <a:lstStyle/>
          <a:p>
            <a:pPr marL="285750" indent="-285750">
              <a:buFont typeface="Arial" charset="0"/>
              <a:buChar char="•"/>
            </a:pPr>
            <a:r>
              <a:rPr lang="en-US" sz="3600" dirty="0" smtClean="0">
                <a:latin typeface="Trebuchet MS" charset="0"/>
                <a:ea typeface="Trebuchet MS" charset="0"/>
                <a:cs typeface="Trebuchet MS" charset="0"/>
              </a:rPr>
              <a:t>A </a:t>
            </a:r>
            <a:r>
              <a:rPr lang="en-US" sz="3600" dirty="0">
                <a:latin typeface="Trebuchet MS" charset="0"/>
                <a:ea typeface="Trebuchet MS" charset="0"/>
                <a:cs typeface="Trebuchet MS" charset="0"/>
              </a:rPr>
              <a:t>culture of continuous </a:t>
            </a:r>
            <a:r>
              <a:rPr lang="en-US" sz="3600" dirty="0" smtClean="0">
                <a:latin typeface="Trebuchet MS" charset="0"/>
                <a:ea typeface="Trebuchet MS" charset="0"/>
                <a:cs typeface="Trebuchet MS" charset="0"/>
              </a:rPr>
              <a:t>improvement</a:t>
            </a:r>
          </a:p>
          <a:p>
            <a:pPr marL="285750" indent="-285750">
              <a:buFont typeface="Arial" charset="0"/>
              <a:buChar char="•"/>
            </a:pPr>
            <a:r>
              <a:rPr lang="en-US" sz="3600" dirty="0">
                <a:latin typeface="Trebuchet MS" charset="0"/>
                <a:ea typeface="Trebuchet MS" charset="0"/>
                <a:cs typeface="Trebuchet MS" charset="0"/>
              </a:rPr>
              <a:t>Evidence-based institutional learning and </a:t>
            </a:r>
            <a:r>
              <a:rPr lang="en-US" sz="3600" dirty="0" smtClean="0">
                <a:latin typeface="Trebuchet MS" charset="0"/>
                <a:ea typeface="Trebuchet MS" charset="0"/>
                <a:cs typeface="Trebuchet MS" charset="0"/>
              </a:rPr>
              <a:t>self-presentation</a:t>
            </a:r>
            <a:endParaRPr lang="en-US" b="1" dirty="0">
              <a:solidFill>
                <a:schemeClr val="accent4"/>
              </a:solidFill>
              <a:latin typeface="Garamond" panose="02020404030301010803" pitchFamily="18" charset="0"/>
            </a:endParaRPr>
          </a:p>
          <a:p>
            <a:pPr marL="514350" indent="-514350">
              <a:buFont typeface="+mj-lt"/>
              <a:buAutoNum type="arabicPeriod"/>
            </a:pPr>
            <a:endParaRPr lang="en-US" b="1" dirty="0">
              <a:solidFill>
                <a:schemeClr val="accent4"/>
              </a:solidFill>
              <a:latin typeface="Garamond" panose="02020404030301010803" pitchFamily="18" charset="0"/>
            </a:endParaRPr>
          </a:p>
          <a:p>
            <a:pPr marL="514350" indent="-514350">
              <a:buFont typeface="+mj-lt"/>
              <a:buAutoNum type="arabicPeriod"/>
            </a:pPr>
            <a:endParaRPr lang="en-US" b="1" dirty="0" smtClean="0">
              <a:solidFill>
                <a:schemeClr val="accent4"/>
              </a:solidFill>
              <a:latin typeface="Garamond" panose="02020404030301010803" pitchFamily="18" charset="0"/>
            </a:endParaRPr>
          </a:p>
          <a:p>
            <a:pPr marL="514350" indent="-514350">
              <a:buFont typeface="+mj-lt"/>
              <a:buAutoNum type="arabicPeriod"/>
            </a:pPr>
            <a:endParaRPr lang="en-US" b="1" dirty="0">
              <a:solidFill>
                <a:schemeClr val="accent4"/>
              </a:solidFill>
              <a:latin typeface="Garamond" panose="02020404030301010803" pitchFamily="18" charset="0"/>
            </a:endParaRPr>
          </a:p>
        </p:txBody>
      </p:sp>
    </p:spTree>
    <p:extLst>
      <p:ext uri="{BB962C8B-B14F-4D97-AF65-F5344CB8AC3E}">
        <p14:creationId xmlns:p14="http://schemas.microsoft.com/office/powerpoint/2010/main" val="124469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129" y="365125"/>
            <a:ext cx="10515600" cy="1325563"/>
          </a:xfrm>
        </p:spPr>
        <p:txBody>
          <a:bodyPr>
            <a:normAutofit/>
          </a:bodyPr>
          <a:lstStyle/>
          <a:p>
            <a:r>
              <a:rPr lang="en-US" dirty="0">
                <a:latin typeface="Arial" charset="0"/>
                <a:ea typeface="Arial" charset="0"/>
                <a:cs typeface="Arial" charset="0"/>
              </a:rPr>
              <a:t>Accreditation through peer review</a:t>
            </a:r>
            <a:r>
              <a:rPr lang="en-US" dirty="0">
                <a:latin typeface="Trebuchet MS" charset="0"/>
                <a:ea typeface="Trebuchet MS" charset="0"/>
                <a:cs typeface="Trebuchet MS" charset="0"/>
              </a:rPr>
              <a:t/>
            </a:r>
            <a:br>
              <a:rPr lang="en-US" dirty="0">
                <a:latin typeface="Trebuchet MS" charset="0"/>
                <a:ea typeface="Trebuchet MS" charset="0"/>
                <a:cs typeface="Trebuchet MS" charset="0"/>
              </a:rPr>
            </a:br>
            <a:endParaRPr lang="en-US" dirty="0"/>
          </a:p>
        </p:txBody>
      </p:sp>
      <p:sp>
        <p:nvSpPr>
          <p:cNvPr id="4" name="Content Placeholder 3"/>
          <p:cNvSpPr>
            <a:spLocks noGrp="1"/>
          </p:cNvSpPr>
          <p:nvPr>
            <p:ph sz="half" idx="1"/>
          </p:nvPr>
        </p:nvSpPr>
        <p:spPr>
          <a:xfrm>
            <a:off x="596129" y="1315232"/>
            <a:ext cx="5787854" cy="4351338"/>
          </a:xfrm>
        </p:spPr>
        <p:txBody>
          <a:bodyPr/>
          <a:lstStyle/>
          <a:p>
            <a:pPr marL="0" indent="0">
              <a:buNone/>
            </a:pPr>
            <a:r>
              <a:rPr lang="en-US" dirty="0"/>
              <a:t>Requirements of peer review to minimize public skepticism</a:t>
            </a:r>
          </a:p>
          <a:p>
            <a:r>
              <a:rPr lang="en-US" dirty="0"/>
              <a:t>Collegial</a:t>
            </a:r>
          </a:p>
          <a:p>
            <a:r>
              <a:rPr lang="en-US" dirty="0"/>
              <a:t>Openness in the relationship between an institution and peer reviewers</a:t>
            </a:r>
          </a:p>
          <a:p>
            <a:r>
              <a:rPr lang="en-US" dirty="0"/>
              <a:t>Maintain high standards</a:t>
            </a:r>
          </a:p>
          <a:p>
            <a:r>
              <a:rPr lang="en-US" dirty="0"/>
              <a:t>Assure and advance quality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7874" y="1966779"/>
            <a:ext cx="5559122" cy="2382481"/>
          </a:xfrm>
          <a:prstGeom prst="rect">
            <a:avLst/>
          </a:prstGeom>
        </p:spPr>
      </p:pic>
    </p:spTree>
    <p:extLst>
      <p:ext uri="{BB962C8B-B14F-4D97-AF65-F5344CB8AC3E}">
        <p14:creationId xmlns:p14="http://schemas.microsoft.com/office/powerpoint/2010/main" val="250537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HLC and Department of Education</a:t>
            </a:r>
            <a:endParaRPr lang="en-US" dirty="0"/>
          </a:p>
        </p:txBody>
      </p:sp>
      <p:sp>
        <p:nvSpPr>
          <p:cNvPr id="3" name="Content Placeholder 2"/>
          <p:cNvSpPr>
            <a:spLocks noGrp="1"/>
          </p:cNvSpPr>
          <p:nvPr>
            <p:ph idx="1"/>
          </p:nvPr>
        </p:nvSpPr>
        <p:spPr>
          <a:xfrm>
            <a:off x="838200" y="2098314"/>
            <a:ext cx="4897582" cy="3283094"/>
          </a:xfrm>
          <a:noFill/>
        </p:spPr>
        <p:txBody>
          <a:bodyPr>
            <a:normAutofit/>
          </a:bodyPr>
          <a:lstStyle/>
          <a:p>
            <a:pPr marL="0" indent="0">
              <a:buNone/>
            </a:pPr>
            <a:r>
              <a:rPr lang="en-US" sz="3600" dirty="0" smtClean="0"/>
              <a:t>HLC is required to assure that all of its member institutions comply with federal regulations.</a:t>
            </a:r>
            <a:endParaRPr lang="en-US"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9707" y="1496724"/>
            <a:ext cx="5294093" cy="4486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838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UMKC’s HLC Accreditation Preparation</a:t>
            </a:r>
            <a:endParaRPr lang="en-US" dirty="0"/>
          </a:p>
        </p:txBody>
      </p:sp>
      <p:sp>
        <p:nvSpPr>
          <p:cNvPr id="3" name="Text Placeholder 2"/>
          <p:cNvSpPr>
            <a:spLocks noGrp="1"/>
          </p:cNvSpPr>
          <p:nvPr>
            <p:ph type="body" idx="1"/>
          </p:nvPr>
        </p:nvSpPr>
        <p:spPr/>
        <p:txBody>
          <a:bodyPr/>
          <a:lstStyle/>
          <a:p>
            <a:r>
              <a:rPr lang="en-US" dirty="0" smtClean="0"/>
              <a:t>Ken Novak</a:t>
            </a:r>
            <a:endParaRPr lang="en-US" dirty="0"/>
          </a:p>
        </p:txBody>
      </p:sp>
    </p:spTree>
    <p:extLst>
      <p:ext uri="{BB962C8B-B14F-4D97-AF65-F5344CB8AC3E}">
        <p14:creationId xmlns:p14="http://schemas.microsoft.com/office/powerpoint/2010/main" val="411774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Speaking HLC’s language</a:t>
            </a:r>
            <a:endParaRPr lang="en-US" dirty="0"/>
          </a:p>
        </p:txBody>
      </p:sp>
      <p:sp>
        <p:nvSpPr>
          <p:cNvPr id="3" name="Content Placeholder 2"/>
          <p:cNvSpPr>
            <a:spLocks noGrp="1"/>
          </p:cNvSpPr>
          <p:nvPr>
            <p:ph idx="1"/>
          </p:nvPr>
        </p:nvSpPr>
        <p:spPr>
          <a:xfrm>
            <a:off x="838200" y="1607994"/>
            <a:ext cx="10515600" cy="4351338"/>
          </a:xfrm>
        </p:spPr>
        <p:txBody>
          <a:bodyPr>
            <a:normAutofit fontScale="92500" lnSpcReduction="10000"/>
          </a:bodyPr>
          <a:lstStyle/>
          <a:p>
            <a:r>
              <a:rPr lang="en-US" dirty="0" smtClean="0"/>
              <a:t>Comprehensive evaluation</a:t>
            </a:r>
          </a:p>
          <a:p>
            <a:pPr lvl="1"/>
            <a:r>
              <a:rPr lang="en-US" dirty="0" smtClean="0"/>
              <a:t>Confirms </a:t>
            </a:r>
            <a:r>
              <a:rPr lang="en-US" dirty="0"/>
              <a:t>that the institution continues to meet the Criteria for Accreditation, is pursuing institutional improvement and complies with requirements sets by the U.S. Department of </a:t>
            </a:r>
            <a:r>
              <a:rPr lang="en-US" dirty="0" smtClean="0"/>
              <a:t>Education.</a:t>
            </a:r>
          </a:p>
          <a:p>
            <a:pPr lvl="1"/>
            <a:r>
              <a:rPr lang="en-US" dirty="0" smtClean="0"/>
              <a:t>Evaluations </a:t>
            </a:r>
            <a:r>
              <a:rPr lang="en-US" dirty="0"/>
              <a:t>are conducted by teams of peer reviewers.</a:t>
            </a:r>
            <a:endParaRPr lang="en-US" dirty="0" smtClean="0"/>
          </a:p>
          <a:p>
            <a:r>
              <a:rPr lang="en-US" dirty="0" smtClean="0"/>
              <a:t>Assurance argument</a:t>
            </a:r>
          </a:p>
          <a:p>
            <a:pPr lvl="1"/>
            <a:r>
              <a:rPr lang="en-US" dirty="0" smtClean="0"/>
              <a:t>Narrative that builds the case for how the institution meets criteria for accreditation – </a:t>
            </a:r>
            <a:r>
              <a:rPr lang="en-US" b="1" i="1" dirty="0" smtClean="0">
                <a:solidFill>
                  <a:schemeClr val="accent4"/>
                </a:solidFill>
              </a:rPr>
              <a:t>limit 35,000 words</a:t>
            </a:r>
          </a:p>
          <a:p>
            <a:r>
              <a:rPr lang="en-US" dirty="0" smtClean="0"/>
              <a:t>Evidence</a:t>
            </a:r>
          </a:p>
          <a:p>
            <a:pPr lvl="1"/>
            <a:r>
              <a:rPr lang="en-US" dirty="0" smtClean="0"/>
              <a:t>Organizational artifacts that support claims offered within the assurance argument</a:t>
            </a:r>
          </a:p>
          <a:p>
            <a:pPr lvl="1"/>
            <a:r>
              <a:rPr lang="en-US" dirty="0" smtClean="0"/>
              <a:t>We may not be able to include all evidence, but what we don’t include may be useful for the site visit</a:t>
            </a:r>
            <a:endParaRPr lang="en-US" dirty="0"/>
          </a:p>
        </p:txBody>
      </p:sp>
    </p:spTree>
    <p:extLst>
      <p:ext uri="{BB962C8B-B14F-4D97-AF65-F5344CB8AC3E}">
        <p14:creationId xmlns:p14="http://schemas.microsoft.com/office/powerpoint/2010/main" val="12116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935" y="154103"/>
            <a:ext cx="10515600" cy="1325563"/>
          </a:xfrm>
        </p:spPr>
        <p:txBody>
          <a:bodyPr/>
          <a:lstStyle/>
          <a:p>
            <a:r>
              <a:rPr lang="en-US" dirty="0" smtClean="0"/>
              <a:t>Criteria</a:t>
            </a:r>
            <a:endParaRPr lang="en-US" dirty="0"/>
          </a:p>
        </p:txBody>
      </p:sp>
      <p:sp>
        <p:nvSpPr>
          <p:cNvPr id="3" name="Content Placeholder 2"/>
          <p:cNvSpPr>
            <a:spLocks noGrp="1"/>
          </p:cNvSpPr>
          <p:nvPr>
            <p:ph idx="1"/>
          </p:nvPr>
        </p:nvSpPr>
        <p:spPr>
          <a:xfrm>
            <a:off x="664672" y="1479666"/>
            <a:ext cx="5902383" cy="4730548"/>
          </a:xfrm>
        </p:spPr>
        <p:txBody>
          <a:bodyPr>
            <a:normAutofit lnSpcReduction="10000"/>
          </a:bodyPr>
          <a:lstStyle/>
          <a:p>
            <a:pPr marL="514350" indent="-514350">
              <a:buFont typeface="+mj-lt"/>
              <a:buAutoNum type="arabicPeriod"/>
            </a:pPr>
            <a:r>
              <a:rPr lang="en-US" dirty="0" smtClean="0"/>
              <a:t>Mission</a:t>
            </a:r>
          </a:p>
          <a:p>
            <a:pPr marL="514350" indent="-514350">
              <a:buFont typeface="+mj-lt"/>
              <a:buAutoNum type="arabicPeriod"/>
            </a:pPr>
            <a:r>
              <a:rPr lang="en-US" dirty="0" smtClean="0"/>
              <a:t>Integrity: Ethical and Responsible Conduct</a:t>
            </a:r>
          </a:p>
          <a:p>
            <a:pPr marL="514350" indent="-514350">
              <a:buFont typeface="+mj-lt"/>
              <a:buAutoNum type="arabicPeriod"/>
            </a:pPr>
            <a:r>
              <a:rPr lang="en-US" dirty="0" smtClean="0"/>
              <a:t>Teaching and Learning: Quality, Resources &amp; Support</a:t>
            </a:r>
          </a:p>
          <a:p>
            <a:pPr marL="514350" indent="-514350">
              <a:buFont typeface="+mj-lt"/>
              <a:buAutoNum type="arabicPeriod"/>
            </a:pPr>
            <a:r>
              <a:rPr lang="en-US" dirty="0" smtClean="0"/>
              <a:t>Teaching and Learning: Evaluation and Improvement</a:t>
            </a:r>
          </a:p>
          <a:p>
            <a:pPr marL="514350" indent="-514350">
              <a:buFont typeface="+mj-lt"/>
              <a:buAutoNum type="arabicPeriod"/>
            </a:pPr>
            <a:r>
              <a:rPr lang="en-US" dirty="0" smtClean="0"/>
              <a:t>Resources, Planning, &amp; Institutional Effectiveness</a:t>
            </a:r>
          </a:p>
          <a:p>
            <a:pPr marL="0" indent="0">
              <a:buNone/>
            </a:pPr>
            <a:endParaRPr lang="en-US" dirty="0" smtClean="0"/>
          </a:p>
          <a:p>
            <a:pPr marL="0" indent="0">
              <a:buNone/>
            </a:pPr>
            <a:r>
              <a:rPr lang="en-US" dirty="0" smtClean="0"/>
              <a:t>Federal Compliance </a:t>
            </a:r>
            <a:endParaRPr lang="en-US" dirty="0"/>
          </a:p>
          <a:p>
            <a:endParaRPr lang="en-US" dirty="0"/>
          </a:p>
        </p:txBody>
      </p:sp>
      <p:sp>
        <p:nvSpPr>
          <p:cNvPr id="5" name="Slide Number Placeholder 4"/>
          <p:cNvSpPr>
            <a:spLocks noGrp="1"/>
          </p:cNvSpPr>
          <p:nvPr>
            <p:ph type="sldNum" sz="quarter" idx="4294967295"/>
          </p:nvPr>
        </p:nvSpPr>
        <p:spPr/>
        <p:txBody>
          <a:bodyPr/>
          <a:lstStyle/>
          <a:p>
            <a:endParaRPr lang="en-US" dirty="0"/>
          </a:p>
        </p:txBody>
      </p:sp>
      <p:sp>
        <p:nvSpPr>
          <p:cNvPr id="6" name="Content Placeholder 2"/>
          <p:cNvSpPr txBox="1">
            <a:spLocks/>
          </p:cNvSpPr>
          <p:nvPr/>
        </p:nvSpPr>
        <p:spPr>
          <a:xfrm>
            <a:off x="6993378" y="878774"/>
            <a:ext cx="4712104" cy="4730548"/>
          </a:xfrm>
          <a:prstGeom prst="rect">
            <a:avLst/>
          </a:prstGeom>
          <a:solidFill>
            <a:srgbClr val="0066CC"/>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smtClean="0">
                <a:solidFill>
                  <a:schemeClr val="bg1"/>
                </a:solidFill>
              </a:rPr>
              <a:t>C</a:t>
            </a:r>
            <a:r>
              <a:rPr lang="en-US" u="sng" dirty="0" smtClean="0">
                <a:solidFill>
                  <a:schemeClr val="bg1"/>
                </a:solidFill>
                <a:latin typeface="Trebuchet MS" charset="0"/>
                <a:ea typeface="Trebuchet MS" charset="0"/>
                <a:cs typeface="Trebuchet MS" charset="0"/>
              </a:rPr>
              <a:t>o-Chair Reflections</a:t>
            </a:r>
          </a:p>
          <a:p>
            <a:pPr marL="0" indent="0">
              <a:buNone/>
            </a:pPr>
            <a:endParaRPr lang="en-US" dirty="0" smtClean="0">
              <a:solidFill>
                <a:schemeClr val="bg1"/>
              </a:solidFill>
              <a:latin typeface="Trebuchet MS" charset="0"/>
              <a:ea typeface="Trebuchet MS" charset="0"/>
              <a:cs typeface="Trebuchet MS" charset="0"/>
            </a:endParaRPr>
          </a:p>
          <a:p>
            <a:pPr marL="0" indent="0">
              <a:buNone/>
            </a:pPr>
            <a:r>
              <a:rPr lang="en-US" dirty="0" smtClean="0">
                <a:solidFill>
                  <a:schemeClr val="bg1"/>
                </a:solidFill>
                <a:latin typeface="Trebuchet MS" charset="0"/>
                <a:ea typeface="Trebuchet MS" charset="0"/>
                <a:cs typeface="Trebuchet MS" charset="0"/>
              </a:rPr>
              <a:t>Brief synopsis of:</a:t>
            </a:r>
          </a:p>
          <a:p>
            <a:pPr marL="0" indent="0">
              <a:buNone/>
            </a:pPr>
            <a:endParaRPr lang="en-US" dirty="0">
              <a:solidFill>
                <a:schemeClr val="bg1"/>
              </a:solidFill>
              <a:latin typeface="Trebuchet MS" charset="0"/>
              <a:ea typeface="Trebuchet MS" charset="0"/>
              <a:cs typeface="Trebuchet MS" charset="0"/>
            </a:endParaRPr>
          </a:p>
          <a:p>
            <a:pPr marL="0" indent="0">
              <a:buNone/>
            </a:pPr>
            <a:r>
              <a:rPr lang="en-US" dirty="0" smtClean="0">
                <a:solidFill>
                  <a:schemeClr val="bg1"/>
                </a:solidFill>
                <a:latin typeface="Trebuchet MS" charset="0"/>
                <a:ea typeface="Trebuchet MS" charset="0"/>
                <a:cs typeface="Trebuchet MS" charset="0"/>
              </a:rPr>
              <a:t>What is UMKC doing really well?</a:t>
            </a:r>
          </a:p>
          <a:p>
            <a:pPr marL="0" indent="0">
              <a:buNone/>
            </a:pPr>
            <a:endParaRPr lang="en-US" dirty="0">
              <a:solidFill>
                <a:schemeClr val="bg1"/>
              </a:solidFill>
              <a:latin typeface="Trebuchet MS" charset="0"/>
              <a:ea typeface="Trebuchet MS" charset="0"/>
              <a:cs typeface="Trebuchet MS" charset="0"/>
            </a:endParaRPr>
          </a:p>
          <a:p>
            <a:pPr marL="0" indent="0">
              <a:buNone/>
            </a:pPr>
            <a:r>
              <a:rPr lang="en-US" dirty="0" smtClean="0">
                <a:solidFill>
                  <a:schemeClr val="bg1"/>
                </a:solidFill>
                <a:latin typeface="Trebuchet MS" charset="0"/>
                <a:ea typeface="Trebuchet MS" charset="0"/>
                <a:cs typeface="Trebuchet MS" charset="0"/>
              </a:rPr>
              <a:t>What areas still need attention?</a:t>
            </a:r>
          </a:p>
          <a:p>
            <a:pPr marL="0" indent="0">
              <a:buFont typeface="Arial" panose="020B0604020202020204" pitchFamily="34" charset="0"/>
              <a:buNone/>
            </a:pPr>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28615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all the chairs and stage?</a:t>
            </a:r>
            <a:endParaRPr lang="en-US" dirty="0"/>
          </a:p>
        </p:txBody>
      </p:sp>
      <p:sp>
        <p:nvSpPr>
          <p:cNvPr id="3" name="Content Placeholder 2"/>
          <p:cNvSpPr>
            <a:spLocks noGrp="1"/>
          </p:cNvSpPr>
          <p:nvPr>
            <p:ph idx="1"/>
          </p:nvPr>
        </p:nvSpPr>
        <p:spPr/>
        <p:txBody>
          <a:bodyPr/>
          <a:lstStyle/>
          <a:p>
            <a:r>
              <a:rPr lang="en-US" dirty="0" smtClean="0"/>
              <a:t>Pierson Hall is set up for a larger, state-wide event that almost directly follows this town hall. </a:t>
            </a:r>
          </a:p>
        </p:txBody>
      </p:sp>
    </p:spTree>
    <p:extLst>
      <p:ext uri="{BB962C8B-B14F-4D97-AF65-F5344CB8AC3E}">
        <p14:creationId xmlns:p14="http://schemas.microsoft.com/office/powerpoint/2010/main" val="233220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63937"/>
          </a:xfrm>
        </p:spPr>
        <p:txBody>
          <a:bodyPr/>
          <a:lstStyle/>
          <a:p>
            <a:r>
              <a:rPr lang="en-US" dirty="0" smtClean="0"/>
              <a:t>CR 1: Mission</a:t>
            </a:r>
            <a:endParaRPr lang="en-US" dirty="0"/>
          </a:p>
        </p:txBody>
      </p:sp>
      <p:sp>
        <p:nvSpPr>
          <p:cNvPr id="3" name="Content Placeholder 2"/>
          <p:cNvSpPr>
            <a:spLocks noGrp="1"/>
          </p:cNvSpPr>
          <p:nvPr>
            <p:ph idx="1"/>
          </p:nvPr>
        </p:nvSpPr>
        <p:spPr>
          <a:xfrm>
            <a:off x="838200" y="1286363"/>
            <a:ext cx="10604157" cy="5057090"/>
          </a:xfrm>
        </p:spPr>
        <p:txBody>
          <a:bodyPr>
            <a:normAutofit fontScale="25000" lnSpcReduction="20000"/>
          </a:bodyPr>
          <a:lstStyle/>
          <a:p>
            <a:pPr marL="0" indent="0">
              <a:lnSpc>
                <a:spcPct val="120000"/>
              </a:lnSpc>
              <a:spcBef>
                <a:spcPts val="800"/>
              </a:spcBef>
              <a:buNone/>
            </a:pPr>
            <a:r>
              <a:rPr lang="en-US" sz="9600" b="1" dirty="0" smtClean="0"/>
              <a:t>Where UMKC is doing well</a:t>
            </a:r>
          </a:p>
          <a:p>
            <a:pPr>
              <a:lnSpc>
                <a:spcPct val="120000"/>
              </a:lnSpc>
              <a:spcBef>
                <a:spcPts val="800"/>
              </a:spcBef>
            </a:pPr>
            <a:r>
              <a:rPr lang="en-US" sz="9600" dirty="0" smtClean="0"/>
              <a:t>UMKC’s </a:t>
            </a:r>
            <a:r>
              <a:rPr lang="en-US" sz="9600" dirty="0"/>
              <a:t>new </a:t>
            </a:r>
            <a:r>
              <a:rPr lang="en-US" sz="9600" dirty="0" smtClean="0"/>
              <a:t>mission and vision statements have been approved and have sparked campus wide discussions</a:t>
            </a:r>
          </a:p>
          <a:p>
            <a:pPr>
              <a:lnSpc>
                <a:spcPct val="120000"/>
              </a:lnSpc>
              <a:spcBef>
                <a:spcPts val="800"/>
              </a:spcBef>
            </a:pPr>
            <a:r>
              <a:rPr lang="en-US" sz="9600" dirty="0" smtClean="0"/>
              <a:t>Faculty</a:t>
            </a:r>
            <a:r>
              <a:rPr lang="en-US" sz="9600" dirty="0"/>
              <a:t>, staff, and administrators are proud to contribute to a student-centered urban university and fulfill our purpose of learning, discovery, research, and service, inspired by our commitment to equity, diversity, inclusion, and respectful interaction</a:t>
            </a:r>
            <a:r>
              <a:rPr lang="en-US" sz="9600" dirty="0" smtClean="0"/>
              <a:t>.</a:t>
            </a:r>
            <a:endParaRPr lang="en-US" sz="9600" dirty="0"/>
          </a:p>
          <a:p>
            <a:pPr marL="0" indent="0">
              <a:lnSpc>
                <a:spcPct val="120000"/>
              </a:lnSpc>
              <a:spcBef>
                <a:spcPts val="800"/>
              </a:spcBef>
              <a:buNone/>
            </a:pPr>
            <a:r>
              <a:rPr lang="en-US" sz="9600" b="1" dirty="0" smtClean="0"/>
              <a:t>Where UMKC’s challenges remain</a:t>
            </a:r>
          </a:p>
          <a:p>
            <a:pPr>
              <a:lnSpc>
                <a:spcPct val="120000"/>
              </a:lnSpc>
              <a:spcBef>
                <a:spcPts val="800"/>
              </a:spcBef>
            </a:pPr>
            <a:r>
              <a:rPr lang="en-US" sz="9600" dirty="0" smtClean="0"/>
              <a:t>Higher </a:t>
            </a:r>
            <a:r>
              <a:rPr lang="en-US" sz="9600" dirty="0"/>
              <a:t>education in </a:t>
            </a:r>
            <a:r>
              <a:rPr lang="en-US" sz="9600" dirty="0" smtClean="0"/>
              <a:t>Missouri faces </a:t>
            </a:r>
            <a:r>
              <a:rPr lang="en-US" sz="9600" dirty="0"/>
              <a:t>significant competitive and financial pressures </a:t>
            </a:r>
            <a:endParaRPr lang="en-US" sz="9600" dirty="0" smtClean="0"/>
          </a:p>
          <a:p>
            <a:pPr lvl="1">
              <a:lnSpc>
                <a:spcPct val="120000"/>
              </a:lnSpc>
              <a:spcBef>
                <a:spcPts val="800"/>
              </a:spcBef>
            </a:pPr>
            <a:r>
              <a:rPr lang="en-US" sz="7200" dirty="0" smtClean="0"/>
              <a:t>E.G., </a:t>
            </a:r>
            <a:r>
              <a:rPr lang="en-US" sz="7200" dirty="0"/>
              <a:t>shrinking revenues, heightened focus on workforce development, higher expectations for return on investment, changing expectations about personalization and engagement, more aggressive competition, and greater </a:t>
            </a:r>
            <a:r>
              <a:rPr lang="en-US" sz="7200" dirty="0" smtClean="0"/>
              <a:t>accountability</a:t>
            </a:r>
            <a:endParaRPr lang="en-US" dirty="0" smtClean="0"/>
          </a:p>
          <a:p>
            <a:endParaRPr lang="en-US" dirty="0"/>
          </a:p>
          <a:p>
            <a:endParaRPr lang="en-US" dirty="0"/>
          </a:p>
        </p:txBody>
      </p:sp>
    </p:spTree>
    <p:extLst>
      <p:ext uri="{BB962C8B-B14F-4D97-AF65-F5344CB8AC3E}">
        <p14:creationId xmlns:p14="http://schemas.microsoft.com/office/powerpoint/2010/main" val="60086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 2 </a:t>
            </a:r>
            <a:r>
              <a:rPr lang="en-US" dirty="0"/>
              <a:t>– Integrity: Ethical </a:t>
            </a:r>
            <a:r>
              <a:rPr lang="en-US" dirty="0" smtClean="0"/>
              <a:t>&amp; </a:t>
            </a:r>
            <a:r>
              <a:rPr lang="en-US" dirty="0"/>
              <a:t>Responsible Conduct</a:t>
            </a:r>
          </a:p>
        </p:txBody>
      </p:sp>
      <p:sp>
        <p:nvSpPr>
          <p:cNvPr id="3" name="Content Placeholder 2"/>
          <p:cNvSpPr>
            <a:spLocks noGrp="1"/>
          </p:cNvSpPr>
          <p:nvPr>
            <p:ph idx="1"/>
          </p:nvPr>
        </p:nvSpPr>
        <p:spPr/>
        <p:txBody>
          <a:bodyPr>
            <a:normAutofit/>
          </a:bodyPr>
          <a:lstStyle/>
          <a:p>
            <a:pPr marL="0" indent="0">
              <a:buNone/>
            </a:pPr>
            <a:r>
              <a:rPr lang="en-US" b="1" dirty="0"/>
              <a:t>Where UMKC is doing well</a:t>
            </a:r>
          </a:p>
          <a:p>
            <a:r>
              <a:rPr lang="en-US" dirty="0" smtClean="0"/>
              <a:t> External </a:t>
            </a:r>
            <a:r>
              <a:rPr lang="en-US" dirty="0"/>
              <a:t>Mock Review:  “Overall . . Two [is] very much on target”</a:t>
            </a:r>
          </a:p>
          <a:p>
            <a:r>
              <a:rPr lang="en-US" dirty="0" smtClean="0"/>
              <a:t> CRR</a:t>
            </a:r>
            <a:r>
              <a:rPr lang="en-US" dirty="0"/>
              <a:t>: Ethics, Academic Freedom, Faculty Standards of Conduct</a:t>
            </a:r>
          </a:p>
          <a:p>
            <a:r>
              <a:rPr lang="en-US" dirty="0" smtClean="0"/>
              <a:t> Statement </a:t>
            </a:r>
            <a:r>
              <a:rPr lang="en-US" dirty="0"/>
              <a:t>of Values, Mission, Vision, Strategic Plan</a:t>
            </a:r>
          </a:p>
          <a:p>
            <a:endParaRPr lang="en-US" dirty="0"/>
          </a:p>
          <a:p>
            <a:pPr marL="0" indent="0">
              <a:buNone/>
            </a:pPr>
            <a:r>
              <a:rPr lang="en-US" b="1" dirty="0"/>
              <a:t>Where UMKC’s challenges remain</a:t>
            </a:r>
          </a:p>
          <a:p>
            <a:r>
              <a:rPr lang="en-US" dirty="0" smtClean="0"/>
              <a:t> Conflict </a:t>
            </a:r>
            <a:r>
              <a:rPr lang="en-US" dirty="0"/>
              <a:t>of Interest processes</a:t>
            </a:r>
          </a:p>
          <a:p>
            <a:endParaRPr lang="en-US" dirty="0"/>
          </a:p>
          <a:p>
            <a:endParaRPr lang="en-US" dirty="0"/>
          </a:p>
          <a:p>
            <a:pPr marL="0" indent="0">
              <a:buNone/>
            </a:pP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82033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 </a:t>
            </a:r>
            <a:r>
              <a:rPr lang="en-US" dirty="0"/>
              <a:t>3: Teaching and Learning Quality, Resources, </a:t>
            </a:r>
            <a:r>
              <a:rPr lang="en-US" dirty="0" smtClean="0"/>
              <a:t>&amp; </a:t>
            </a:r>
            <a:r>
              <a:rPr lang="en-US" dirty="0"/>
              <a:t>Support</a:t>
            </a:r>
          </a:p>
        </p:txBody>
      </p:sp>
      <p:sp>
        <p:nvSpPr>
          <p:cNvPr id="3" name="Content Placeholder 2"/>
          <p:cNvSpPr>
            <a:spLocks noGrp="1"/>
          </p:cNvSpPr>
          <p:nvPr>
            <p:ph idx="1"/>
          </p:nvPr>
        </p:nvSpPr>
        <p:spPr/>
        <p:txBody>
          <a:bodyPr/>
          <a:lstStyle/>
          <a:p>
            <a:pPr marL="0" indent="0">
              <a:buNone/>
            </a:pPr>
            <a:r>
              <a:rPr lang="en-US" b="1" dirty="0" smtClean="0"/>
              <a:t>Where UMKC is doing well</a:t>
            </a:r>
          </a:p>
          <a:p>
            <a:r>
              <a:rPr lang="en-US" dirty="0" smtClean="0"/>
              <a:t> Diversity and Inclusion</a:t>
            </a:r>
          </a:p>
          <a:p>
            <a:r>
              <a:rPr lang="en-US" dirty="0" smtClean="0"/>
              <a:t> Student Engagement</a:t>
            </a:r>
            <a:endParaRPr lang="en-US" dirty="0"/>
          </a:p>
          <a:p>
            <a:r>
              <a:rPr lang="en-US" dirty="0" smtClean="0"/>
              <a:t> Faculty</a:t>
            </a:r>
            <a:endParaRPr lang="en-US" dirty="0"/>
          </a:p>
          <a:p>
            <a:pPr marL="0" indent="0">
              <a:buNone/>
            </a:pPr>
            <a:r>
              <a:rPr lang="en-US" b="1" dirty="0" smtClean="0"/>
              <a:t>Where UMKC’s challenges remain</a:t>
            </a:r>
          </a:p>
          <a:p>
            <a:r>
              <a:rPr lang="en-US" dirty="0" smtClean="0"/>
              <a:t> Student-Faculty Engagement</a:t>
            </a:r>
          </a:p>
          <a:p>
            <a:r>
              <a:rPr lang="en-US" dirty="0" smtClean="0"/>
              <a:t> Making sure that we are all on the same page</a:t>
            </a:r>
            <a:endParaRPr lang="en-US" dirty="0"/>
          </a:p>
          <a:p>
            <a:pPr marL="0" indent="0">
              <a:buNone/>
            </a:pPr>
            <a:endParaRPr lang="en-US" dirty="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528950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 4: Teaching &amp; Learning: Evaluation and Improvement</a:t>
            </a:r>
            <a:endParaRPr lang="en-US" dirty="0"/>
          </a:p>
        </p:txBody>
      </p:sp>
      <p:sp>
        <p:nvSpPr>
          <p:cNvPr id="3" name="Content Placeholder 2"/>
          <p:cNvSpPr>
            <a:spLocks noGrp="1"/>
          </p:cNvSpPr>
          <p:nvPr>
            <p:ph idx="1"/>
          </p:nvPr>
        </p:nvSpPr>
        <p:spPr>
          <a:xfrm>
            <a:off x="838200" y="1690688"/>
            <a:ext cx="10515600" cy="4347804"/>
          </a:xfrm>
        </p:spPr>
        <p:txBody>
          <a:bodyPr>
            <a:normAutofit/>
          </a:bodyPr>
          <a:lstStyle/>
          <a:p>
            <a:pPr marL="0" indent="0">
              <a:buNone/>
            </a:pPr>
            <a:r>
              <a:rPr lang="en-US" b="1" dirty="0" smtClean="0"/>
              <a:t>What are we doing well?</a:t>
            </a:r>
          </a:p>
          <a:p>
            <a:pPr lvl="1">
              <a:buFont typeface="Courier New" panose="02070309020205020404" pitchFamily="49" charset="0"/>
              <a:buChar char="o"/>
            </a:pPr>
            <a:r>
              <a:rPr lang="en-US" dirty="0" smtClean="0">
                <a:ea typeface="Georgia" charset="0"/>
                <a:cs typeface="Georgia" charset="0"/>
              </a:rPr>
              <a:t>Maintaining specialized accreditations – all our individually-accredited programs are in good standing;</a:t>
            </a:r>
          </a:p>
          <a:p>
            <a:pPr lvl="1">
              <a:buFont typeface="Courier New" panose="02070309020205020404" pitchFamily="49" charset="0"/>
              <a:buChar char="o"/>
            </a:pPr>
            <a:r>
              <a:rPr lang="en-US" dirty="0" smtClean="0">
                <a:ea typeface="Georgia" charset="0"/>
                <a:cs typeface="Georgia" charset="0"/>
              </a:rPr>
              <a:t>Exercising authority over pre- and co-requisites, particularly since our recent completion of degree audits;</a:t>
            </a:r>
          </a:p>
          <a:p>
            <a:pPr lvl="1">
              <a:buFont typeface="Courier New" panose="02070309020205020404" pitchFamily="49" charset="0"/>
              <a:buChar char="o"/>
            </a:pPr>
            <a:r>
              <a:rPr lang="en-US" dirty="0" smtClean="0">
                <a:ea typeface="Georgia" charset="0"/>
                <a:cs typeface="Georgia" charset="0"/>
              </a:rPr>
              <a:t>Dual-Credit Program; and Transfer-Credit Evaluation Process</a:t>
            </a:r>
          </a:p>
          <a:p>
            <a:pPr marL="0" indent="0">
              <a:buNone/>
            </a:pPr>
            <a:r>
              <a:rPr lang="en-US" sz="2600" b="1" dirty="0" smtClean="0"/>
              <a:t>What are our challenges moving forward?</a:t>
            </a:r>
          </a:p>
          <a:p>
            <a:pPr lvl="1">
              <a:buFont typeface="Courier New" panose="02070309020205020404" pitchFamily="49" charset="0"/>
              <a:buChar char="o"/>
            </a:pPr>
            <a:r>
              <a:rPr lang="en-US" dirty="0" smtClean="0"/>
              <a:t>Academic Program Review &amp; Assessment of Student Learning </a:t>
            </a:r>
          </a:p>
          <a:p>
            <a:pPr lvl="1">
              <a:buFont typeface="Courier New" panose="02070309020205020404" pitchFamily="49" charset="0"/>
              <a:buChar char="o"/>
            </a:pPr>
            <a:r>
              <a:rPr lang="en-US" dirty="0" smtClean="0"/>
              <a:t>Improving education through our attention to retention, </a:t>
            </a:r>
            <a:r>
              <a:rPr lang="en-US" i="1" dirty="0" smtClean="0"/>
              <a:t>persistence</a:t>
            </a:r>
            <a:r>
              <a:rPr lang="en-US" dirty="0" smtClean="0"/>
              <a:t>, and completion rates</a:t>
            </a:r>
          </a:p>
          <a:p>
            <a:pPr lvl="1">
              <a:buFont typeface="Courier New" panose="02070309020205020404" pitchFamily="49" charset="0"/>
              <a:buChar char="o"/>
            </a:pPr>
            <a:r>
              <a:rPr lang="en-US" dirty="0" smtClean="0"/>
              <a:t>Evaluation of Graduate Success</a:t>
            </a:r>
          </a:p>
          <a:p>
            <a:pPr lvl="1"/>
            <a:endParaRPr lang="en-US" dirty="0" smtClean="0"/>
          </a:p>
          <a:p>
            <a:pPr lvl="1"/>
            <a:endParaRPr lang="en-US" dirty="0" smtClean="0"/>
          </a:p>
          <a:p>
            <a:pPr marL="0" indent="0">
              <a:buNone/>
            </a:pPr>
            <a:endParaRPr lang="en-US" dirty="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3642879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 5 – Resources, Planning &amp; Institutional Effectiveness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Where UMKC is doing well</a:t>
            </a:r>
          </a:p>
          <a:p>
            <a:pPr marL="754380" lvl="1" indent="-342900">
              <a:buFont typeface="Courier New" panose="02070309020205020404" pitchFamily="49" charset="0"/>
              <a:buChar char="o"/>
            </a:pPr>
            <a:r>
              <a:rPr lang="en-US" dirty="0" smtClean="0"/>
              <a:t>New Strategic Plan and alignment with fiscal management</a:t>
            </a:r>
          </a:p>
          <a:p>
            <a:pPr marL="754380" lvl="1" indent="-342900">
              <a:buFont typeface="Courier New" panose="02070309020205020404" pitchFamily="49" charset="0"/>
              <a:buChar char="o"/>
            </a:pPr>
            <a:r>
              <a:rPr lang="en-US" dirty="0" smtClean="0"/>
              <a:t>New Resource Investment Model and associated “Rules, Roles and Responsibilities” to provide higher level of financial accountability</a:t>
            </a:r>
          </a:p>
          <a:p>
            <a:pPr marL="754380" lvl="1" indent="-342900">
              <a:buFont typeface="Courier New" panose="02070309020205020404" pitchFamily="49" charset="0"/>
              <a:buChar char="o"/>
            </a:pPr>
            <a:r>
              <a:rPr lang="en-US" dirty="0" smtClean="0"/>
              <a:t>Academic Portfolio Review and Administrative Services Review</a:t>
            </a:r>
          </a:p>
          <a:p>
            <a:pPr marL="754380" lvl="1" indent="-342900">
              <a:buFont typeface="Courier New" panose="02070309020205020404" pitchFamily="49" charset="0"/>
              <a:buChar char="o"/>
            </a:pPr>
            <a:r>
              <a:rPr lang="en-US" dirty="0" smtClean="0"/>
              <a:t>Shared Governance</a:t>
            </a:r>
          </a:p>
          <a:p>
            <a:pPr marL="0" indent="0">
              <a:buNone/>
            </a:pPr>
            <a:r>
              <a:rPr lang="en-US" b="1" dirty="0" smtClean="0"/>
              <a:t>Where UMKC’s challenges remain</a:t>
            </a:r>
          </a:p>
          <a:p>
            <a:pPr marL="754380" lvl="1" indent="-342900">
              <a:buFont typeface="Courier New" panose="02070309020205020404" pitchFamily="49" charset="0"/>
              <a:buChar char="o"/>
            </a:pPr>
            <a:r>
              <a:rPr lang="en-US" dirty="0" smtClean="0"/>
              <a:t>Challenges created by declining State budget support and the stress this places on meeting our academic mission</a:t>
            </a:r>
          </a:p>
          <a:p>
            <a:pPr marL="754380" lvl="1" indent="-342900">
              <a:buFont typeface="Courier New" panose="02070309020205020404" pitchFamily="49" charset="0"/>
              <a:buChar char="o"/>
            </a:pPr>
            <a:r>
              <a:rPr lang="en-US" dirty="0" smtClean="0"/>
              <a:t>Growing and retaining </a:t>
            </a:r>
            <a:r>
              <a:rPr lang="en-US" dirty="0"/>
              <a:t>undergraduate students </a:t>
            </a:r>
            <a:endParaRPr lang="en-US" dirty="0" smtClean="0"/>
          </a:p>
          <a:p>
            <a:pPr marL="754380" lvl="1" indent="-342900">
              <a:buFont typeface="Courier New" panose="02070309020205020404" pitchFamily="49" charset="0"/>
              <a:buChar char="o"/>
            </a:pPr>
            <a:r>
              <a:rPr lang="en-US" dirty="0" smtClean="0"/>
              <a:t>Support </a:t>
            </a:r>
            <a:r>
              <a:rPr lang="en-US" dirty="0"/>
              <a:t>for </a:t>
            </a:r>
            <a:r>
              <a:rPr lang="en-US" dirty="0" smtClean="0"/>
              <a:t>research</a:t>
            </a:r>
          </a:p>
          <a:p>
            <a:pPr marL="754380" lvl="1" indent="-342900">
              <a:buFont typeface="Courier New" panose="02070309020205020404" pitchFamily="49" charset="0"/>
              <a:buChar char="o"/>
            </a:pPr>
            <a:r>
              <a:rPr lang="en-US" dirty="0" smtClean="0"/>
              <a:t>Lack of documentation of meetings, policies and processes</a:t>
            </a:r>
            <a:endParaRPr lang="en-US" dirty="0"/>
          </a:p>
          <a:p>
            <a:endParaRPr lang="en-US" dirty="0"/>
          </a:p>
          <a:p>
            <a:pPr marL="0" indent="0">
              <a:buNone/>
            </a:pPr>
            <a:endParaRPr lang="en-US" dirty="0"/>
          </a:p>
          <a:p>
            <a:pPr marL="0" indent="0">
              <a:buNone/>
            </a:pPr>
            <a:endParaRPr lang="en-US" dirty="0" smtClean="0"/>
          </a:p>
          <a:p>
            <a:endParaRPr lang="en-US" dirty="0"/>
          </a:p>
          <a:p>
            <a:endParaRPr lang="en-US" dirty="0"/>
          </a:p>
        </p:txBody>
      </p:sp>
    </p:spTree>
    <p:extLst>
      <p:ext uri="{BB962C8B-B14F-4D97-AF65-F5344CB8AC3E}">
        <p14:creationId xmlns:p14="http://schemas.microsoft.com/office/powerpoint/2010/main" val="411875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Benchmarks Met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7168286"/>
              </p:ext>
            </p:extLst>
          </p:nvPr>
        </p:nvGraphicFramePr>
        <p:xfrm>
          <a:off x="772886" y="1405747"/>
          <a:ext cx="10515600" cy="4907280"/>
        </p:xfrm>
        <a:graphic>
          <a:graphicData uri="http://schemas.openxmlformats.org/drawingml/2006/table">
            <a:tbl>
              <a:tblPr firstRow="1" bandRow="1">
                <a:tableStyleId>{2D5ABB26-0587-4C30-8999-92F81FD0307C}</a:tableStyleId>
              </a:tblPr>
              <a:tblGrid>
                <a:gridCol w="4115637">
                  <a:extLst>
                    <a:ext uri="{9D8B030D-6E8A-4147-A177-3AD203B41FA5}">
                      <a16:colId xmlns:a16="http://schemas.microsoft.com/office/drawing/2014/main" val="3397835768"/>
                    </a:ext>
                  </a:extLst>
                </a:gridCol>
                <a:gridCol w="6399963">
                  <a:extLst>
                    <a:ext uri="{9D8B030D-6E8A-4147-A177-3AD203B41FA5}">
                      <a16:colId xmlns:a16="http://schemas.microsoft.com/office/drawing/2014/main" val="1249388935"/>
                    </a:ext>
                  </a:extLst>
                </a:gridCol>
              </a:tblGrid>
              <a:tr h="370840">
                <a:tc>
                  <a:txBody>
                    <a:bodyPr/>
                    <a:lstStyle/>
                    <a:p>
                      <a:r>
                        <a:rPr lang="en-US" sz="2800" dirty="0" smtClean="0">
                          <a:solidFill>
                            <a:schemeClr val="bg1"/>
                          </a:solidFill>
                          <a:latin typeface="Trebuchet MS" charset="0"/>
                          <a:ea typeface="Trebuchet MS" charset="0"/>
                          <a:cs typeface="Trebuchet MS" charset="0"/>
                        </a:rPr>
                        <a:t>Date</a:t>
                      </a:r>
                      <a:endParaRPr lang="en-US" sz="2800" dirty="0">
                        <a:solidFill>
                          <a:schemeClr val="bg1"/>
                        </a:solidFill>
                        <a:latin typeface="Trebuchet MS" charset="0"/>
                        <a:ea typeface="Trebuchet MS" charset="0"/>
                        <a:cs typeface="Trebuchet MS" charset="0"/>
                      </a:endParaRPr>
                    </a:p>
                  </a:txBody>
                  <a:tcPr>
                    <a:solidFill>
                      <a:srgbClr val="0066CC"/>
                    </a:solidFill>
                  </a:tcPr>
                </a:tc>
                <a:tc>
                  <a:txBody>
                    <a:bodyPr/>
                    <a:lstStyle/>
                    <a:p>
                      <a:r>
                        <a:rPr lang="en-US" sz="2800" dirty="0" smtClean="0">
                          <a:solidFill>
                            <a:schemeClr val="bg1"/>
                          </a:solidFill>
                          <a:latin typeface="Trebuchet MS" charset="0"/>
                          <a:ea typeface="Trebuchet MS" charset="0"/>
                          <a:cs typeface="Trebuchet MS" charset="0"/>
                        </a:rPr>
                        <a:t>Activities</a:t>
                      </a:r>
                      <a:endParaRPr lang="en-US" sz="2800" dirty="0">
                        <a:solidFill>
                          <a:schemeClr val="bg1"/>
                        </a:solidFill>
                        <a:latin typeface="Trebuchet MS" charset="0"/>
                        <a:ea typeface="Trebuchet MS" charset="0"/>
                        <a:cs typeface="Trebuchet MS" charset="0"/>
                      </a:endParaRPr>
                    </a:p>
                  </a:txBody>
                  <a:tcPr>
                    <a:solidFill>
                      <a:srgbClr val="0066CC"/>
                    </a:solidFill>
                  </a:tcPr>
                </a:tc>
                <a:extLst>
                  <a:ext uri="{0D108BD9-81ED-4DB2-BD59-A6C34878D82A}">
                    <a16:rowId xmlns:a16="http://schemas.microsoft.com/office/drawing/2014/main" val="2832985396"/>
                  </a:ext>
                </a:extLst>
              </a:tr>
              <a:tr h="370840">
                <a:tc>
                  <a:txBody>
                    <a:bodyPr/>
                    <a:lstStyle/>
                    <a:p>
                      <a:r>
                        <a:rPr lang="en-US" sz="2800" dirty="0" smtClean="0">
                          <a:latin typeface="Trebuchet MS" charset="0"/>
                          <a:ea typeface="Trebuchet MS" charset="0"/>
                          <a:cs typeface="Trebuchet MS" charset="0"/>
                        </a:rPr>
                        <a:t>August 2017</a:t>
                      </a:r>
                      <a:endParaRPr lang="en-US" sz="2800" dirty="0">
                        <a:latin typeface="Trebuchet MS" charset="0"/>
                        <a:ea typeface="Trebuchet MS" charset="0"/>
                        <a:cs typeface="Trebuchet MS" charset="0"/>
                      </a:endParaRPr>
                    </a:p>
                  </a:txBody>
                  <a:tcPr/>
                </a:tc>
                <a:tc>
                  <a:txBody>
                    <a:bodyPr/>
                    <a:lstStyle/>
                    <a:p>
                      <a:r>
                        <a:rPr lang="en-US" sz="2800" dirty="0" smtClean="0">
                          <a:latin typeface="Trebuchet MS" charset="0"/>
                          <a:ea typeface="Trebuchet MS" charset="0"/>
                          <a:cs typeface="Trebuchet MS" charset="0"/>
                        </a:rPr>
                        <a:t>Initiate process</a:t>
                      </a:r>
                      <a:endParaRPr lang="en-US" sz="2800" dirty="0">
                        <a:latin typeface="Trebuchet MS" charset="0"/>
                        <a:ea typeface="Trebuchet MS" charset="0"/>
                        <a:cs typeface="Trebuchet MS" charset="0"/>
                      </a:endParaRPr>
                    </a:p>
                  </a:txBody>
                  <a:tcPr/>
                </a:tc>
                <a:extLst>
                  <a:ext uri="{0D108BD9-81ED-4DB2-BD59-A6C34878D82A}">
                    <a16:rowId xmlns:a16="http://schemas.microsoft.com/office/drawing/2014/main" val="4029931678"/>
                  </a:ext>
                </a:extLst>
              </a:tr>
              <a:tr h="370840">
                <a:tc>
                  <a:txBody>
                    <a:bodyPr/>
                    <a:lstStyle/>
                    <a:p>
                      <a:r>
                        <a:rPr lang="en-US" sz="2800" dirty="0" smtClean="0">
                          <a:latin typeface="Trebuchet MS" charset="0"/>
                          <a:ea typeface="Trebuchet MS" charset="0"/>
                          <a:cs typeface="Trebuchet MS" charset="0"/>
                        </a:rPr>
                        <a:t>Fall 2017-Spring 2018</a:t>
                      </a:r>
                      <a:endParaRPr lang="en-US" sz="2800" dirty="0">
                        <a:latin typeface="Trebuchet MS" charset="0"/>
                        <a:ea typeface="Trebuchet MS" charset="0"/>
                        <a:cs typeface="Trebuchet MS" charset="0"/>
                      </a:endParaRPr>
                    </a:p>
                  </a:txBody>
                  <a:tcPr/>
                </a:tc>
                <a:tc>
                  <a:txBody>
                    <a:bodyPr/>
                    <a:lstStyle/>
                    <a:p>
                      <a:r>
                        <a:rPr lang="en-US" sz="2800" dirty="0" smtClean="0">
                          <a:latin typeface="Trebuchet MS" charset="0"/>
                          <a:ea typeface="Trebuchet MS" charset="0"/>
                          <a:cs typeface="Trebuchet MS" charset="0"/>
                        </a:rPr>
                        <a:t>Draft assurance argument; identification</a:t>
                      </a:r>
                      <a:r>
                        <a:rPr lang="en-US" sz="2800" baseline="0" dirty="0" smtClean="0">
                          <a:latin typeface="Trebuchet MS" charset="0"/>
                          <a:ea typeface="Trebuchet MS" charset="0"/>
                          <a:cs typeface="Trebuchet MS" charset="0"/>
                        </a:rPr>
                        <a:t> and collection of evidence</a:t>
                      </a:r>
                      <a:endParaRPr lang="en-US" sz="2800" dirty="0">
                        <a:latin typeface="Trebuchet MS" charset="0"/>
                        <a:ea typeface="Trebuchet MS" charset="0"/>
                        <a:cs typeface="Trebuchet MS" charset="0"/>
                      </a:endParaRPr>
                    </a:p>
                  </a:txBody>
                  <a:tcPr/>
                </a:tc>
                <a:extLst>
                  <a:ext uri="{0D108BD9-81ED-4DB2-BD59-A6C34878D82A}">
                    <a16:rowId xmlns:a16="http://schemas.microsoft.com/office/drawing/2014/main" val="3928306275"/>
                  </a:ext>
                </a:extLst>
              </a:tr>
              <a:tr h="370840">
                <a:tc>
                  <a:txBody>
                    <a:bodyPr/>
                    <a:lstStyle/>
                    <a:p>
                      <a:r>
                        <a:rPr lang="en-US" sz="2800" dirty="0" smtClean="0">
                          <a:latin typeface="Trebuchet MS" charset="0"/>
                          <a:ea typeface="Trebuchet MS" charset="0"/>
                          <a:cs typeface="Trebuchet MS" charset="0"/>
                        </a:rPr>
                        <a:t>Summer 2018</a:t>
                      </a:r>
                      <a:endParaRPr lang="en-US" sz="2800" dirty="0">
                        <a:latin typeface="Trebuchet MS" charset="0"/>
                        <a:ea typeface="Trebuchet MS" charset="0"/>
                        <a:cs typeface="Trebuchet MS" charset="0"/>
                      </a:endParaRPr>
                    </a:p>
                  </a:txBody>
                  <a:tcPr/>
                </a:tc>
                <a:tc>
                  <a:txBody>
                    <a:bodyPr/>
                    <a:lstStyle/>
                    <a:p>
                      <a:r>
                        <a:rPr lang="en-US" sz="2800" dirty="0" smtClean="0">
                          <a:latin typeface="Trebuchet MS" charset="0"/>
                          <a:ea typeface="Trebuchet MS" charset="0"/>
                          <a:cs typeface="Trebuchet MS" charset="0"/>
                        </a:rPr>
                        <a:t>Revise assurance argument; categorize and warehouse evidence; editing</a:t>
                      </a:r>
                      <a:endParaRPr lang="en-US" sz="2800" dirty="0">
                        <a:latin typeface="Trebuchet MS" charset="0"/>
                        <a:ea typeface="Trebuchet MS" charset="0"/>
                        <a:cs typeface="Trebuchet MS" charset="0"/>
                      </a:endParaRPr>
                    </a:p>
                  </a:txBody>
                  <a:tcPr/>
                </a:tc>
                <a:extLst>
                  <a:ext uri="{0D108BD9-81ED-4DB2-BD59-A6C34878D82A}">
                    <a16:rowId xmlns:a16="http://schemas.microsoft.com/office/drawing/2014/main" val="30150792"/>
                  </a:ext>
                </a:extLst>
              </a:tr>
              <a:tr h="370840">
                <a:tc>
                  <a:txBody>
                    <a:bodyPr/>
                    <a:lstStyle/>
                    <a:p>
                      <a:r>
                        <a:rPr lang="en-US" sz="2800" dirty="0" smtClean="0">
                          <a:latin typeface="Trebuchet MS" charset="0"/>
                          <a:ea typeface="Trebuchet MS" charset="0"/>
                          <a:cs typeface="Trebuchet MS" charset="0"/>
                        </a:rPr>
                        <a:t>Fall</a:t>
                      </a:r>
                      <a:r>
                        <a:rPr lang="en-US" sz="2800" baseline="0" dirty="0" smtClean="0">
                          <a:latin typeface="Trebuchet MS" charset="0"/>
                          <a:ea typeface="Trebuchet MS" charset="0"/>
                          <a:cs typeface="Trebuchet MS" charset="0"/>
                        </a:rPr>
                        <a:t> 2018</a:t>
                      </a:r>
                      <a:endParaRPr lang="en-US" sz="2800" dirty="0">
                        <a:latin typeface="Trebuchet MS" charset="0"/>
                        <a:ea typeface="Trebuchet MS" charset="0"/>
                        <a:cs typeface="Trebuchet MS" charset="0"/>
                      </a:endParaRPr>
                    </a:p>
                  </a:txBody>
                  <a:tcPr/>
                </a:tc>
                <a:tc>
                  <a:txBody>
                    <a:bodyPr/>
                    <a:lstStyle/>
                    <a:p>
                      <a:r>
                        <a:rPr lang="en-US" sz="2800" dirty="0" smtClean="0">
                          <a:latin typeface="Trebuchet MS" charset="0"/>
                          <a:ea typeface="Trebuchet MS" charset="0"/>
                          <a:cs typeface="Trebuchet MS" charset="0"/>
                        </a:rPr>
                        <a:t>Desk review by 3</a:t>
                      </a:r>
                      <a:r>
                        <a:rPr lang="en-US" sz="2800" baseline="30000" dirty="0" smtClean="0">
                          <a:latin typeface="Trebuchet MS" charset="0"/>
                          <a:ea typeface="Trebuchet MS" charset="0"/>
                          <a:cs typeface="Trebuchet MS" charset="0"/>
                        </a:rPr>
                        <a:t>rd</a:t>
                      </a:r>
                      <a:r>
                        <a:rPr lang="en-US" sz="2800" dirty="0" smtClean="0">
                          <a:latin typeface="Trebuchet MS" charset="0"/>
                          <a:ea typeface="Trebuchet MS" charset="0"/>
                          <a:cs typeface="Trebuchet MS" charset="0"/>
                        </a:rPr>
                        <a:t> party</a:t>
                      </a:r>
                      <a:endParaRPr lang="en-US" sz="2800" dirty="0">
                        <a:latin typeface="Trebuchet MS" charset="0"/>
                        <a:ea typeface="Trebuchet MS" charset="0"/>
                        <a:cs typeface="Trebuchet MS" charset="0"/>
                      </a:endParaRPr>
                    </a:p>
                  </a:txBody>
                  <a:tcPr/>
                </a:tc>
                <a:extLst>
                  <a:ext uri="{0D108BD9-81ED-4DB2-BD59-A6C34878D82A}">
                    <a16:rowId xmlns:a16="http://schemas.microsoft.com/office/drawing/2014/main" val="2446642765"/>
                  </a:ext>
                </a:extLst>
              </a:tr>
              <a:tr h="370840">
                <a:tc>
                  <a:txBody>
                    <a:bodyPr/>
                    <a:lstStyle/>
                    <a:p>
                      <a:r>
                        <a:rPr lang="en-US" sz="2800" dirty="0" smtClean="0">
                          <a:latin typeface="Trebuchet MS" charset="0"/>
                          <a:ea typeface="Trebuchet MS" charset="0"/>
                          <a:cs typeface="Trebuchet MS" charset="0"/>
                        </a:rPr>
                        <a:t>December 2018</a:t>
                      </a:r>
                      <a:endParaRPr lang="en-US" sz="2800" dirty="0">
                        <a:latin typeface="Trebuchet MS" charset="0"/>
                        <a:ea typeface="Trebuchet MS" charset="0"/>
                        <a:cs typeface="Trebuchet MS" charset="0"/>
                      </a:endParaRPr>
                    </a:p>
                  </a:txBody>
                  <a:tcPr/>
                </a:tc>
                <a:tc>
                  <a:txBody>
                    <a:bodyPr/>
                    <a:lstStyle/>
                    <a:p>
                      <a:r>
                        <a:rPr lang="en-US" sz="2800" dirty="0" smtClean="0">
                          <a:latin typeface="Trebuchet MS" charset="0"/>
                          <a:ea typeface="Trebuchet MS" charset="0"/>
                          <a:cs typeface="Trebuchet MS" charset="0"/>
                        </a:rPr>
                        <a:t>Receive reviewers’ comments</a:t>
                      </a:r>
                      <a:endParaRPr lang="en-US" sz="2800" dirty="0">
                        <a:latin typeface="Trebuchet MS" charset="0"/>
                        <a:ea typeface="Trebuchet MS" charset="0"/>
                        <a:cs typeface="Trebuchet MS" charset="0"/>
                      </a:endParaRPr>
                    </a:p>
                  </a:txBody>
                  <a:tcPr/>
                </a:tc>
                <a:extLst>
                  <a:ext uri="{0D108BD9-81ED-4DB2-BD59-A6C34878D82A}">
                    <a16:rowId xmlns:a16="http://schemas.microsoft.com/office/drawing/2014/main" val="2779625551"/>
                  </a:ext>
                </a:extLst>
              </a:tr>
              <a:tr h="370840">
                <a:tc>
                  <a:txBody>
                    <a:bodyPr/>
                    <a:lstStyle/>
                    <a:p>
                      <a:r>
                        <a:rPr lang="en-US" sz="2800" dirty="0" smtClean="0">
                          <a:latin typeface="Trebuchet MS" charset="0"/>
                          <a:ea typeface="Trebuchet MS" charset="0"/>
                          <a:cs typeface="Trebuchet MS" charset="0"/>
                        </a:rPr>
                        <a:t>Spring 2019</a:t>
                      </a:r>
                      <a:endParaRPr lang="en-US" sz="2800" dirty="0">
                        <a:latin typeface="Trebuchet MS" charset="0"/>
                        <a:ea typeface="Trebuchet MS" charset="0"/>
                        <a:cs typeface="Trebuchet MS" charset="0"/>
                      </a:endParaRPr>
                    </a:p>
                  </a:txBody>
                  <a:tcPr/>
                </a:tc>
                <a:tc>
                  <a:txBody>
                    <a:bodyPr/>
                    <a:lstStyle/>
                    <a:p>
                      <a:r>
                        <a:rPr lang="en-US" sz="2800" dirty="0" smtClean="0">
                          <a:latin typeface="Trebuchet MS" charset="0"/>
                          <a:ea typeface="Trebuchet MS" charset="0"/>
                          <a:cs typeface="Trebuchet MS" charset="0"/>
                        </a:rPr>
                        <a:t>Revision of AA, Evidence</a:t>
                      </a:r>
                      <a:endParaRPr lang="en-US" sz="2800" dirty="0">
                        <a:latin typeface="Trebuchet MS" charset="0"/>
                        <a:ea typeface="Trebuchet MS" charset="0"/>
                        <a:cs typeface="Trebuchet MS" charset="0"/>
                      </a:endParaRPr>
                    </a:p>
                  </a:txBody>
                  <a:tcPr/>
                </a:tc>
                <a:extLst>
                  <a:ext uri="{0D108BD9-81ED-4DB2-BD59-A6C34878D82A}">
                    <a16:rowId xmlns:a16="http://schemas.microsoft.com/office/drawing/2014/main" val="2763367044"/>
                  </a:ext>
                </a:extLst>
              </a:tr>
            </a:tbl>
          </a:graphicData>
        </a:graphic>
      </p:graphicFrame>
    </p:spTree>
    <p:extLst>
      <p:ext uri="{BB962C8B-B14F-4D97-AF65-F5344CB8AC3E}">
        <p14:creationId xmlns:p14="http://schemas.microsoft.com/office/powerpoint/2010/main" val="302437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a:off x="998756" y="3281201"/>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algn="ctr" defTabSz="1866900">
              <a:lnSpc>
                <a:spcPct val="90000"/>
              </a:lnSpc>
              <a:spcBef>
                <a:spcPct val="0"/>
              </a:spcBef>
              <a:spcAft>
                <a:spcPct val="35000"/>
              </a:spcAft>
            </a:pPr>
            <a:endParaRPr lang="en-US" sz="4200"/>
          </a:p>
        </p:txBody>
      </p:sp>
      <p:grpSp>
        <p:nvGrpSpPr>
          <p:cNvPr id="213" name="Group 212"/>
          <p:cNvGrpSpPr/>
          <p:nvPr/>
        </p:nvGrpSpPr>
        <p:grpSpPr>
          <a:xfrm>
            <a:off x="1592036" y="1480538"/>
            <a:ext cx="9230426" cy="5377463"/>
            <a:chOff x="82784" y="786799"/>
            <a:chExt cx="9230426" cy="5377463"/>
          </a:xfrm>
        </p:grpSpPr>
        <p:sp>
          <p:nvSpPr>
            <p:cNvPr id="9" name="Freeform 8"/>
            <p:cNvSpPr/>
            <p:nvPr/>
          </p:nvSpPr>
          <p:spPr>
            <a:xfrm>
              <a:off x="2908005" y="786799"/>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algn="ctr" defTabSz="1866900">
                <a:lnSpc>
                  <a:spcPct val="90000"/>
                </a:lnSpc>
                <a:spcBef>
                  <a:spcPct val="0"/>
                </a:spcBef>
                <a:spcAft>
                  <a:spcPct val="35000"/>
                </a:spcAft>
              </a:pPr>
              <a:endParaRPr lang="en-US" sz="4200"/>
            </a:p>
          </p:txBody>
        </p:sp>
        <p:sp>
          <p:nvSpPr>
            <p:cNvPr id="11" name="Freeform 10"/>
            <p:cNvSpPr/>
            <p:nvPr/>
          </p:nvSpPr>
          <p:spPr>
            <a:xfrm>
              <a:off x="3718485" y="3281200"/>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algn="ctr" defTabSz="1866900">
                <a:lnSpc>
                  <a:spcPct val="90000"/>
                </a:lnSpc>
                <a:spcBef>
                  <a:spcPct val="0"/>
                </a:spcBef>
                <a:spcAft>
                  <a:spcPct val="35000"/>
                </a:spcAft>
              </a:pPr>
              <a:endParaRPr lang="en-US" sz="4200"/>
            </a:p>
          </p:txBody>
        </p:sp>
        <p:sp>
          <p:nvSpPr>
            <p:cNvPr id="13" name="Freeform 12"/>
            <p:cNvSpPr/>
            <p:nvPr/>
          </p:nvSpPr>
          <p:spPr>
            <a:xfrm>
              <a:off x="1596621" y="4822825"/>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algn="ctr" defTabSz="1866900">
                <a:lnSpc>
                  <a:spcPct val="90000"/>
                </a:lnSpc>
                <a:spcBef>
                  <a:spcPct val="0"/>
                </a:spcBef>
                <a:spcAft>
                  <a:spcPct val="35000"/>
                </a:spcAft>
              </a:pPr>
              <a:endParaRPr lang="en-US" sz="4200"/>
            </a:p>
          </p:txBody>
        </p:sp>
        <p:sp>
          <p:nvSpPr>
            <p:cNvPr id="17" name="Freeform 16"/>
            <p:cNvSpPr/>
            <p:nvPr/>
          </p:nvSpPr>
          <p:spPr>
            <a:xfrm>
              <a:off x="285236" y="786799"/>
              <a:ext cx="1341437" cy="1341437"/>
            </a:xfrm>
            <a:custGeom>
              <a:avLst/>
              <a:gdLst>
                <a:gd name="connsiteX0" fmla="*/ 0 w 1341437"/>
                <a:gd name="connsiteY0" fmla="*/ 0 h 1341437"/>
                <a:gd name="connsiteX1" fmla="*/ 1341437 w 1341437"/>
                <a:gd name="connsiteY1" fmla="*/ 0 h 1341437"/>
                <a:gd name="connsiteX2" fmla="*/ 1341437 w 1341437"/>
                <a:gd name="connsiteY2" fmla="*/ 1341437 h 1341437"/>
                <a:gd name="connsiteX3" fmla="*/ 0 w 1341437"/>
                <a:gd name="connsiteY3" fmla="*/ 1341437 h 1341437"/>
                <a:gd name="connsiteX4" fmla="*/ 0 w 1341437"/>
                <a:gd name="connsiteY4" fmla="*/ 0 h 1341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437" h="1341437">
                  <a:moveTo>
                    <a:pt x="0" y="0"/>
                  </a:moveTo>
                  <a:lnTo>
                    <a:pt x="1341437" y="0"/>
                  </a:lnTo>
                  <a:lnTo>
                    <a:pt x="1341437" y="1341437"/>
                  </a:lnTo>
                  <a:lnTo>
                    <a:pt x="0" y="13414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algn="ctr" defTabSz="1866900">
                <a:lnSpc>
                  <a:spcPct val="90000"/>
                </a:lnSpc>
                <a:spcBef>
                  <a:spcPct val="0"/>
                </a:spcBef>
                <a:spcAft>
                  <a:spcPct val="35000"/>
                </a:spcAft>
              </a:pPr>
              <a:endParaRPr lang="en-US" sz="4200"/>
            </a:p>
          </p:txBody>
        </p:sp>
        <p:grpSp>
          <p:nvGrpSpPr>
            <p:cNvPr id="133" name="Group 132"/>
            <p:cNvGrpSpPr>
              <a:grpSpLocks noChangeAspect="1"/>
            </p:cNvGrpSpPr>
            <p:nvPr/>
          </p:nvGrpSpPr>
          <p:grpSpPr>
            <a:xfrm>
              <a:off x="82784" y="974270"/>
              <a:ext cx="9230426" cy="4519273"/>
              <a:chOff x="193397" y="937630"/>
              <a:chExt cx="6908012" cy="3382205"/>
            </a:xfrm>
          </p:grpSpPr>
          <p:grpSp>
            <p:nvGrpSpPr>
              <p:cNvPr id="134" name="Group 133"/>
              <p:cNvGrpSpPr/>
              <p:nvPr/>
            </p:nvGrpSpPr>
            <p:grpSpPr>
              <a:xfrm>
                <a:off x="1003908" y="1089707"/>
                <a:ext cx="278324" cy="379925"/>
                <a:chOff x="4108308" y="624805"/>
                <a:chExt cx="238120" cy="365000"/>
              </a:xfrm>
            </p:grpSpPr>
            <p:sp>
              <p:nvSpPr>
                <p:cNvPr id="211"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212"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grpSp>
            <p:nvGrpSpPr>
              <p:cNvPr id="135" name="Grupa 4"/>
              <p:cNvGrpSpPr/>
              <p:nvPr/>
            </p:nvGrpSpPr>
            <p:grpSpPr>
              <a:xfrm>
                <a:off x="248594" y="1117348"/>
                <a:ext cx="6373197" cy="3202487"/>
                <a:chOff x="1966559" y="1113589"/>
                <a:chExt cx="5452597" cy="3076682"/>
              </a:xfrm>
            </p:grpSpPr>
            <p:grpSp>
              <p:nvGrpSpPr>
                <p:cNvPr id="197" name="Grupa 23"/>
                <p:cNvGrpSpPr/>
                <p:nvPr/>
              </p:nvGrpSpPr>
              <p:grpSpPr>
                <a:xfrm flipH="1">
                  <a:off x="1966559" y="1113589"/>
                  <a:ext cx="5452597" cy="3076682"/>
                  <a:chOff x="830263" y="1700213"/>
                  <a:chExt cx="7497762" cy="4230687"/>
                </a:xfrm>
              </p:grpSpPr>
              <p:sp>
                <p:nvSpPr>
                  <p:cNvPr id="205" name="Freeform 6"/>
                  <p:cNvSpPr>
                    <a:spLocks/>
                  </p:cNvSpPr>
                  <p:nvPr/>
                </p:nvSpPr>
                <p:spPr bwMode="auto">
                  <a:xfrm>
                    <a:off x="6211888" y="3962400"/>
                    <a:ext cx="2116137" cy="1836737"/>
                  </a:xfrm>
                  <a:custGeom>
                    <a:avLst/>
                    <a:gdLst>
                      <a:gd name="T0" fmla="*/ 445 w 564"/>
                      <a:gd name="T1" fmla="*/ 0 h 490"/>
                      <a:gd name="T2" fmla="*/ 564 w 564"/>
                      <a:gd name="T3" fmla="*/ 164 h 490"/>
                      <a:gd name="T4" fmla="*/ 493 w 564"/>
                      <a:gd name="T5" fmla="*/ 140 h 490"/>
                      <a:gd name="T6" fmla="*/ 0 w 564"/>
                      <a:gd name="T7" fmla="*/ 490 h 490"/>
                      <a:gd name="T8" fmla="*/ 0 w 564"/>
                      <a:gd name="T9" fmla="*/ 296 h 490"/>
                      <a:gd name="T10" fmla="*/ 310 w 564"/>
                      <a:gd name="T11" fmla="*/ 76 h 490"/>
                      <a:gd name="T12" fmla="*/ 232 w 564"/>
                      <a:gd name="T13" fmla="*/ 49 h 490"/>
                      <a:gd name="T14" fmla="*/ 445 w 564"/>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 h="490">
                        <a:moveTo>
                          <a:pt x="445" y="0"/>
                        </a:moveTo>
                        <a:cubicBezTo>
                          <a:pt x="564" y="164"/>
                          <a:pt x="564" y="164"/>
                          <a:pt x="564" y="164"/>
                        </a:cubicBezTo>
                        <a:cubicBezTo>
                          <a:pt x="493" y="140"/>
                          <a:pt x="493" y="140"/>
                          <a:pt x="493" y="140"/>
                        </a:cubicBezTo>
                        <a:cubicBezTo>
                          <a:pt x="422" y="344"/>
                          <a:pt x="228" y="490"/>
                          <a:pt x="0" y="490"/>
                        </a:cubicBezTo>
                        <a:cubicBezTo>
                          <a:pt x="0" y="296"/>
                          <a:pt x="0" y="296"/>
                          <a:pt x="0" y="296"/>
                        </a:cubicBezTo>
                        <a:cubicBezTo>
                          <a:pt x="144" y="296"/>
                          <a:pt x="266" y="204"/>
                          <a:pt x="310" y="76"/>
                        </a:cubicBezTo>
                        <a:cubicBezTo>
                          <a:pt x="232" y="49"/>
                          <a:pt x="232" y="49"/>
                          <a:pt x="232" y="49"/>
                        </a:cubicBezTo>
                        <a:lnTo>
                          <a:pt x="445" y="0"/>
                        </a:lnTo>
                        <a:close/>
                      </a:path>
                    </a:pathLst>
                  </a:custGeom>
                  <a:pattFill prst="pct40">
                    <a:fgClr>
                      <a:srgbClr val="FED14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dirty="0"/>
                  </a:p>
                </p:txBody>
              </p:sp>
              <p:sp>
                <p:nvSpPr>
                  <p:cNvPr id="206" name="Freeform 7"/>
                  <p:cNvSpPr>
                    <a:spLocks/>
                  </p:cNvSpPr>
                  <p:nvPr/>
                </p:nvSpPr>
                <p:spPr bwMode="auto">
                  <a:xfrm>
                    <a:off x="6343650" y="1700213"/>
                    <a:ext cx="1838325" cy="2114550"/>
                  </a:xfrm>
                  <a:custGeom>
                    <a:avLst/>
                    <a:gdLst>
                      <a:gd name="T0" fmla="*/ 0 w 490"/>
                      <a:gd name="T1" fmla="*/ 119 h 564"/>
                      <a:gd name="T2" fmla="*/ 164 w 490"/>
                      <a:gd name="T3" fmla="*/ 0 h 564"/>
                      <a:gd name="T4" fmla="*/ 140 w 490"/>
                      <a:gd name="T5" fmla="*/ 71 h 564"/>
                      <a:gd name="T6" fmla="*/ 490 w 490"/>
                      <a:gd name="T7" fmla="*/ 564 h 564"/>
                      <a:gd name="T8" fmla="*/ 296 w 490"/>
                      <a:gd name="T9" fmla="*/ 564 h 564"/>
                      <a:gd name="T10" fmla="*/ 76 w 490"/>
                      <a:gd name="T11" fmla="*/ 254 h 564"/>
                      <a:gd name="T12" fmla="*/ 49 w 490"/>
                      <a:gd name="T13" fmla="*/ 332 h 564"/>
                      <a:gd name="T14" fmla="*/ 0 w 490"/>
                      <a:gd name="T15" fmla="*/ 119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564">
                        <a:moveTo>
                          <a:pt x="0" y="119"/>
                        </a:moveTo>
                        <a:cubicBezTo>
                          <a:pt x="164" y="0"/>
                          <a:pt x="164" y="0"/>
                          <a:pt x="164" y="0"/>
                        </a:cubicBezTo>
                        <a:cubicBezTo>
                          <a:pt x="140" y="71"/>
                          <a:pt x="140" y="71"/>
                          <a:pt x="140" y="71"/>
                        </a:cubicBezTo>
                        <a:cubicBezTo>
                          <a:pt x="344" y="142"/>
                          <a:pt x="490" y="336"/>
                          <a:pt x="490" y="564"/>
                        </a:cubicBezTo>
                        <a:cubicBezTo>
                          <a:pt x="296" y="564"/>
                          <a:pt x="296" y="564"/>
                          <a:pt x="296" y="564"/>
                        </a:cubicBezTo>
                        <a:cubicBezTo>
                          <a:pt x="296" y="420"/>
                          <a:pt x="204" y="298"/>
                          <a:pt x="76" y="254"/>
                        </a:cubicBezTo>
                        <a:cubicBezTo>
                          <a:pt x="49" y="332"/>
                          <a:pt x="49" y="332"/>
                          <a:pt x="49" y="332"/>
                        </a:cubicBezTo>
                        <a:lnTo>
                          <a:pt x="0" y="119"/>
                        </a:lnTo>
                        <a:close/>
                      </a:path>
                    </a:pathLst>
                  </a:custGeom>
                  <a:solidFill>
                    <a:srgbClr val="9EDA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dirty="0"/>
                  </a:p>
                </p:txBody>
              </p:sp>
              <p:sp>
                <p:nvSpPr>
                  <p:cNvPr id="207" name="Freeform 8"/>
                  <p:cNvSpPr>
                    <a:spLocks/>
                  </p:cNvSpPr>
                  <p:nvPr/>
                </p:nvSpPr>
                <p:spPr bwMode="auto">
                  <a:xfrm>
                    <a:off x="4097338" y="1860550"/>
                    <a:ext cx="2114550" cy="1838325"/>
                  </a:xfrm>
                  <a:custGeom>
                    <a:avLst/>
                    <a:gdLst>
                      <a:gd name="T0" fmla="*/ 119 w 564"/>
                      <a:gd name="T1" fmla="*/ 490 h 490"/>
                      <a:gd name="T2" fmla="*/ 0 w 564"/>
                      <a:gd name="T3" fmla="*/ 326 h 490"/>
                      <a:gd name="T4" fmla="*/ 71 w 564"/>
                      <a:gd name="T5" fmla="*/ 350 h 490"/>
                      <a:gd name="T6" fmla="*/ 564 w 564"/>
                      <a:gd name="T7" fmla="*/ 0 h 490"/>
                      <a:gd name="T8" fmla="*/ 564 w 564"/>
                      <a:gd name="T9" fmla="*/ 194 h 490"/>
                      <a:gd name="T10" fmla="*/ 254 w 564"/>
                      <a:gd name="T11" fmla="*/ 414 h 490"/>
                      <a:gd name="T12" fmla="*/ 332 w 564"/>
                      <a:gd name="T13" fmla="*/ 441 h 490"/>
                      <a:gd name="T14" fmla="*/ 119 w 564"/>
                      <a:gd name="T15" fmla="*/ 49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 h="490">
                        <a:moveTo>
                          <a:pt x="119" y="490"/>
                        </a:moveTo>
                        <a:cubicBezTo>
                          <a:pt x="0" y="326"/>
                          <a:pt x="0" y="326"/>
                          <a:pt x="0" y="326"/>
                        </a:cubicBezTo>
                        <a:cubicBezTo>
                          <a:pt x="71" y="350"/>
                          <a:pt x="71" y="350"/>
                          <a:pt x="71" y="350"/>
                        </a:cubicBezTo>
                        <a:cubicBezTo>
                          <a:pt x="141" y="146"/>
                          <a:pt x="335" y="0"/>
                          <a:pt x="564" y="0"/>
                        </a:cubicBezTo>
                        <a:cubicBezTo>
                          <a:pt x="564" y="194"/>
                          <a:pt x="564" y="194"/>
                          <a:pt x="564" y="194"/>
                        </a:cubicBezTo>
                        <a:cubicBezTo>
                          <a:pt x="420" y="194"/>
                          <a:pt x="298" y="286"/>
                          <a:pt x="254" y="414"/>
                        </a:cubicBezTo>
                        <a:cubicBezTo>
                          <a:pt x="332" y="441"/>
                          <a:pt x="332" y="441"/>
                          <a:pt x="332" y="441"/>
                        </a:cubicBezTo>
                        <a:lnTo>
                          <a:pt x="119" y="490"/>
                        </a:lnTo>
                        <a:close/>
                      </a:path>
                    </a:pathLst>
                  </a:custGeom>
                  <a:pattFill prst="pct70">
                    <a:fgClr>
                      <a:srgbClr val="FED14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dirty="0"/>
                  </a:p>
                </p:txBody>
              </p:sp>
              <p:sp>
                <p:nvSpPr>
                  <p:cNvPr id="208" name="Freeform 9"/>
                  <p:cNvSpPr>
                    <a:spLocks/>
                  </p:cNvSpPr>
                  <p:nvPr/>
                </p:nvSpPr>
                <p:spPr bwMode="auto">
                  <a:xfrm>
                    <a:off x="3092450" y="3814763"/>
                    <a:ext cx="1836737" cy="2116137"/>
                  </a:xfrm>
                  <a:custGeom>
                    <a:avLst/>
                    <a:gdLst>
                      <a:gd name="T0" fmla="*/ 0 w 490"/>
                      <a:gd name="T1" fmla="*/ 445 h 564"/>
                      <a:gd name="T2" fmla="*/ 165 w 490"/>
                      <a:gd name="T3" fmla="*/ 564 h 564"/>
                      <a:gd name="T4" fmla="*/ 140 w 490"/>
                      <a:gd name="T5" fmla="*/ 493 h 564"/>
                      <a:gd name="T6" fmla="*/ 490 w 490"/>
                      <a:gd name="T7" fmla="*/ 0 h 564"/>
                      <a:gd name="T8" fmla="*/ 297 w 490"/>
                      <a:gd name="T9" fmla="*/ 0 h 564"/>
                      <a:gd name="T10" fmla="*/ 76 w 490"/>
                      <a:gd name="T11" fmla="*/ 310 h 564"/>
                      <a:gd name="T12" fmla="*/ 49 w 490"/>
                      <a:gd name="T13" fmla="*/ 232 h 564"/>
                      <a:gd name="T14" fmla="*/ 0 w 490"/>
                      <a:gd name="T15" fmla="*/ 445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564">
                        <a:moveTo>
                          <a:pt x="0" y="445"/>
                        </a:moveTo>
                        <a:cubicBezTo>
                          <a:pt x="165" y="564"/>
                          <a:pt x="165" y="564"/>
                          <a:pt x="165" y="564"/>
                        </a:cubicBezTo>
                        <a:cubicBezTo>
                          <a:pt x="140" y="493"/>
                          <a:pt x="140" y="493"/>
                          <a:pt x="140" y="493"/>
                        </a:cubicBezTo>
                        <a:cubicBezTo>
                          <a:pt x="344" y="422"/>
                          <a:pt x="490" y="228"/>
                          <a:pt x="490" y="0"/>
                        </a:cubicBezTo>
                        <a:cubicBezTo>
                          <a:pt x="297" y="0"/>
                          <a:pt x="297" y="0"/>
                          <a:pt x="297" y="0"/>
                        </a:cubicBezTo>
                        <a:cubicBezTo>
                          <a:pt x="297" y="144"/>
                          <a:pt x="205" y="266"/>
                          <a:pt x="76" y="310"/>
                        </a:cubicBezTo>
                        <a:cubicBezTo>
                          <a:pt x="49" y="232"/>
                          <a:pt x="49" y="232"/>
                          <a:pt x="49" y="232"/>
                        </a:cubicBezTo>
                        <a:lnTo>
                          <a:pt x="0" y="445"/>
                        </a:lnTo>
                        <a:close/>
                      </a:path>
                    </a:pathLst>
                  </a:custGeom>
                  <a:solidFill>
                    <a:srgbClr val="41B6E6">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dirty="0"/>
                  </a:p>
                </p:txBody>
              </p:sp>
              <p:sp>
                <p:nvSpPr>
                  <p:cNvPr id="209" name="Freeform 10"/>
                  <p:cNvSpPr>
                    <a:spLocks/>
                  </p:cNvSpPr>
                  <p:nvPr/>
                </p:nvSpPr>
                <p:spPr bwMode="auto">
                  <a:xfrm>
                    <a:off x="830263" y="3946525"/>
                    <a:ext cx="2116137" cy="1838325"/>
                  </a:xfrm>
                  <a:custGeom>
                    <a:avLst/>
                    <a:gdLst>
                      <a:gd name="T0" fmla="*/ 119 w 564"/>
                      <a:gd name="T1" fmla="*/ 0 h 490"/>
                      <a:gd name="T2" fmla="*/ 0 w 564"/>
                      <a:gd name="T3" fmla="*/ 164 h 490"/>
                      <a:gd name="T4" fmla="*/ 71 w 564"/>
                      <a:gd name="T5" fmla="*/ 140 h 490"/>
                      <a:gd name="T6" fmla="*/ 564 w 564"/>
                      <a:gd name="T7" fmla="*/ 490 h 490"/>
                      <a:gd name="T8" fmla="*/ 564 w 564"/>
                      <a:gd name="T9" fmla="*/ 296 h 490"/>
                      <a:gd name="T10" fmla="*/ 254 w 564"/>
                      <a:gd name="T11" fmla="*/ 76 h 490"/>
                      <a:gd name="T12" fmla="*/ 332 w 564"/>
                      <a:gd name="T13" fmla="*/ 49 h 490"/>
                      <a:gd name="T14" fmla="*/ 119 w 564"/>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4" h="490">
                        <a:moveTo>
                          <a:pt x="119" y="0"/>
                        </a:moveTo>
                        <a:cubicBezTo>
                          <a:pt x="0" y="164"/>
                          <a:pt x="0" y="164"/>
                          <a:pt x="0" y="164"/>
                        </a:cubicBezTo>
                        <a:cubicBezTo>
                          <a:pt x="71" y="140"/>
                          <a:pt x="71" y="140"/>
                          <a:pt x="71" y="140"/>
                        </a:cubicBezTo>
                        <a:cubicBezTo>
                          <a:pt x="142" y="344"/>
                          <a:pt x="336" y="490"/>
                          <a:pt x="564" y="490"/>
                        </a:cubicBezTo>
                        <a:cubicBezTo>
                          <a:pt x="564" y="296"/>
                          <a:pt x="564" y="296"/>
                          <a:pt x="564" y="296"/>
                        </a:cubicBezTo>
                        <a:cubicBezTo>
                          <a:pt x="420" y="296"/>
                          <a:pt x="298" y="204"/>
                          <a:pt x="254" y="76"/>
                        </a:cubicBezTo>
                        <a:cubicBezTo>
                          <a:pt x="332" y="49"/>
                          <a:pt x="332" y="49"/>
                          <a:pt x="332" y="49"/>
                        </a:cubicBezTo>
                        <a:lnTo>
                          <a:pt x="119" y="0"/>
                        </a:lnTo>
                        <a:close/>
                      </a:path>
                    </a:pathLst>
                  </a:custGeom>
                  <a:pattFill prst="pct90">
                    <a:fgClr>
                      <a:srgbClr val="FED141"/>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dirty="0"/>
                  </a:p>
                </p:txBody>
              </p:sp>
              <p:sp>
                <p:nvSpPr>
                  <p:cNvPr id="210" name="Freeform 11"/>
                  <p:cNvSpPr>
                    <a:spLocks/>
                  </p:cNvSpPr>
                  <p:nvPr/>
                </p:nvSpPr>
                <p:spPr bwMode="auto">
                  <a:xfrm>
                    <a:off x="992188" y="1700213"/>
                    <a:ext cx="1836737" cy="2114550"/>
                  </a:xfrm>
                  <a:custGeom>
                    <a:avLst/>
                    <a:gdLst>
                      <a:gd name="T0" fmla="*/ 490 w 490"/>
                      <a:gd name="T1" fmla="*/ 119 h 564"/>
                      <a:gd name="T2" fmla="*/ 326 w 490"/>
                      <a:gd name="T3" fmla="*/ 0 h 564"/>
                      <a:gd name="T4" fmla="*/ 350 w 490"/>
                      <a:gd name="T5" fmla="*/ 71 h 564"/>
                      <a:gd name="T6" fmla="*/ 0 w 490"/>
                      <a:gd name="T7" fmla="*/ 564 h 564"/>
                      <a:gd name="T8" fmla="*/ 194 w 490"/>
                      <a:gd name="T9" fmla="*/ 564 h 564"/>
                      <a:gd name="T10" fmla="*/ 414 w 490"/>
                      <a:gd name="T11" fmla="*/ 254 h 564"/>
                      <a:gd name="T12" fmla="*/ 441 w 490"/>
                      <a:gd name="T13" fmla="*/ 332 h 564"/>
                      <a:gd name="T14" fmla="*/ 490 w 490"/>
                      <a:gd name="T15" fmla="*/ 119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0" h="564">
                        <a:moveTo>
                          <a:pt x="490" y="119"/>
                        </a:moveTo>
                        <a:cubicBezTo>
                          <a:pt x="326" y="0"/>
                          <a:pt x="326" y="0"/>
                          <a:pt x="326" y="0"/>
                        </a:cubicBezTo>
                        <a:cubicBezTo>
                          <a:pt x="350" y="71"/>
                          <a:pt x="350" y="71"/>
                          <a:pt x="350" y="71"/>
                        </a:cubicBezTo>
                        <a:cubicBezTo>
                          <a:pt x="146" y="142"/>
                          <a:pt x="0" y="336"/>
                          <a:pt x="0" y="564"/>
                        </a:cubicBezTo>
                        <a:cubicBezTo>
                          <a:pt x="194" y="564"/>
                          <a:pt x="194" y="564"/>
                          <a:pt x="194" y="564"/>
                        </a:cubicBezTo>
                        <a:cubicBezTo>
                          <a:pt x="194" y="420"/>
                          <a:pt x="286" y="298"/>
                          <a:pt x="414" y="254"/>
                        </a:cubicBezTo>
                        <a:cubicBezTo>
                          <a:pt x="441" y="332"/>
                          <a:pt x="441" y="332"/>
                          <a:pt x="441" y="332"/>
                        </a:cubicBezTo>
                        <a:lnTo>
                          <a:pt x="490" y="119"/>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dirty="0"/>
                  </a:p>
                </p:txBody>
              </p:sp>
            </p:grpSp>
            <p:grpSp>
              <p:nvGrpSpPr>
                <p:cNvPr id="198" name="Grupa 3"/>
                <p:cNvGrpSpPr/>
                <p:nvPr/>
              </p:nvGrpSpPr>
              <p:grpSpPr>
                <a:xfrm>
                  <a:off x="2337826" y="1484247"/>
                  <a:ext cx="4692756" cy="2408891"/>
                  <a:chOff x="2337826" y="1484247"/>
                  <a:chExt cx="4692756" cy="2408891"/>
                </a:xfrm>
              </p:grpSpPr>
              <p:sp>
                <p:nvSpPr>
                  <p:cNvPr id="199" name="Łuk 2"/>
                  <p:cNvSpPr/>
                  <p:nvPr/>
                </p:nvSpPr>
                <p:spPr>
                  <a:xfrm rot="10800000">
                    <a:off x="2368439" y="1565807"/>
                    <a:ext cx="2284236" cy="2284236"/>
                  </a:xfrm>
                  <a:prstGeom prst="arc">
                    <a:avLst>
                      <a:gd name="adj1" fmla="val 16200000"/>
                      <a:gd name="adj2" fmla="val 19635999"/>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00" name="Łuk 51"/>
                  <p:cNvSpPr/>
                  <p:nvPr/>
                </p:nvSpPr>
                <p:spPr>
                  <a:xfrm rot="16200000">
                    <a:off x="2388237" y="1441218"/>
                    <a:ext cx="2300688" cy="2401510"/>
                  </a:xfrm>
                  <a:prstGeom prst="arc">
                    <a:avLst>
                      <a:gd name="adj1" fmla="val 16200000"/>
                      <a:gd name="adj2" fmla="val 19635999"/>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01" name="Łuk 52"/>
                  <p:cNvSpPr/>
                  <p:nvPr/>
                </p:nvSpPr>
                <p:spPr>
                  <a:xfrm>
                    <a:off x="2360212" y="1491628"/>
                    <a:ext cx="2300688" cy="2401510"/>
                  </a:xfrm>
                  <a:prstGeom prst="arc">
                    <a:avLst>
                      <a:gd name="adj1" fmla="val 16200000"/>
                      <a:gd name="adj2" fmla="val 19635999"/>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02" name="Łuk 53"/>
                  <p:cNvSpPr/>
                  <p:nvPr/>
                </p:nvSpPr>
                <p:spPr>
                  <a:xfrm rot="7200000">
                    <a:off x="4653756" y="1450597"/>
                    <a:ext cx="2300688" cy="2401510"/>
                  </a:xfrm>
                  <a:prstGeom prst="arc">
                    <a:avLst>
                      <a:gd name="adj1" fmla="val 16200000"/>
                      <a:gd name="adj2" fmla="val 19635999"/>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03" name="Łuk 55"/>
                  <p:cNvSpPr/>
                  <p:nvPr/>
                </p:nvSpPr>
                <p:spPr>
                  <a:xfrm rot="12600000">
                    <a:off x="4692403" y="1487991"/>
                    <a:ext cx="2284236" cy="2284236"/>
                  </a:xfrm>
                  <a:prstGeom prst="arc">
                    <a:avLst>
                      <a:gd name="adj1" fmla="val 16200000"/>
                      <a:gd name="adj2" fmla="val 19635999"/>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sp>
                <p:nvSpPr>
                  <p:cNvPr id="204" name="Łuk 56"/>
                  <p:cNvSpPr/>
                  <p:nvPr/>
                </p:nvSpPr>
                <p:spPr>
                  <a:xfrm rot="1800000">
                    <a:off x="4729894" y="1484247"/>
                    <a:ext cx="2300688" cy="2401510"/>
                  </a:xfrm>
                  <a:prstGeom prst="arc">
                    <a:avLst>
                      <a:gd name="adj1" fmla="val 16200000"/>
                      <a:gd name="adj2" fmla="val 19635999"/>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p>
                </p:txBody>
              </p:sp>
            </p:grpSp>
          </p:grpSp>
          <p:sp>
            <p:nvSpPr>
              <p:cNvPr id="136" name="pole tekstowe 30"/>
              <p:cNvSpPr txBox="1"/>
              <p:nvPr/>
            </p:nvSpPr>
            <p:spPr>
              <a:xfrm flipH="1">
                <a:off x="649005" y="2969356"/>
                <a:ext cx="396467" cy="449714"/>
              </a:xfrm>
              <a:prstGeom prst="rect">
                <a:avLst/>
              </a:prstGeom>
            </p:spPr>
            <p:txBody>
              <a:bodyPr vert="horz" wrap="square" lIns="51435" tIns="25718" rIns="51435" bIns="25718" rtlCol="0">
                <a:noAutofit/>
              </a:bodyPr>
              <a:lstStyle/>
              <a:p>
                <a:pPr marL="3572" indent="-3572" defTabSz="514350">
                  <a:spcBef>
                    <a:spcPct val="20000"/>
                  </a:spcBef>
                </a:pPr>
                <a:r>
                  <a:rPr lang="en-US" sz="1688" dirty="0">
                    <a:solidFill>
                      <a:schemeClr val="bg1"/>
                    </a:solidFill>
                    <a:latin typeface="Myriad Pro" pitchFamily="34" charset="0"/>
                  </a:rPr>
                  <a:t>1</a:t>
                </a:r>
              </a:p>
            </p:txBody>
          </p:sp>
          <p:sp>
            <p:nvSpPr>
              <p:cNvPr id="137" name="pole tekstowe 31"/>
              <p:cNvSpPr txBox="1"/>
              <p:nvPr/>
            </p:nvSpPr>
            <p:spPr>
              <a:xfrm flipH="1">
                <a:off x="1305898" y="1432217"/>
                <a:ext cx="568118" cy="449714"/>
              </a:xfrm>
              <a:prstGeom prst="rect">
                <a:avLst/>
              </a:prstGeom>
            </p:spPr>
            <p:txBody>
              <a:bodyPr vert="horz" wrap="square" lIns="51435" tIns="25718" rIns="51435" bIns="25718" rtlCol="0">
                <a:noAutofit/>
              </a:bodyPr>
              <a:lstStyle/>
              <a:p>
                <a:pPr marL="3572" indent="-3572" algn="ctr" defTabSz="514350">
                  <a:spcBef>
                    <a:spcPct val="20000"/>
                  </a:spcBef>
                </a:pPr>
                <a:r>
                  <a:rPr lang="en-US" sz="1688" dirty="0">
                    <a:solidFill>
                      <a:schemeClr val="bg1"/>
                    </a:solidFill>
                    <a:latin typeface="Myriad Pro" pitchFamily="34" charset="0"/>
                  </a:rPr>
                  <a:t>2</a:t>
                </a:r>
              </a:p>
            </p:txBody>
          </p:sp>
          <p:sp>
            <p:nvSpPr>
              <p:cNvPr id="138" name="pole tekstowe 32"/>
              <p:cNvSpPr txBox="1"/>
              <p:nvPr/>
            </p:nvSpPr>
            <p:spPr>
              <a:xfrm flipH="1">
                <a:off x="3047725" y="2076927"/>
                <a:ext cx="568118" cy="449714"/>
              </a:xfrm>
              <a:prstGeom prst="rect">
                <a:avLst/>
              </a:prstGeom>
            </p:spPr>
            <p:txBody>
              <a:bodyPr vert="horz" wrap="square" lIns="51435" tIns="25718" rIns="51435" bIns="25718" rtlCol="0">
                <a:noAutofit/>
              </a:bodyPr>
              <a:lstStyle/>
              <a:p>
                <a:pPr marL="3572" indent="-3572" algn="ctr" defTabSz="514350">
                  <a:spcBef>
                    <a:spcPct val="20000"/>
                  </a:spcBef>
                </a:pPr>
                <a:r>
                  <a:rPr lang="en-US" sz="1688" dirty="0">
                    <a:solidFill>
                      <a:schemeClr val="bg1"/>
                    </a:solidFill>
                    <a:latin typeface="Myriad Pro" pitchFamily="34" charset="0"/>
                  </a:rPr>
                  <a:t>3</a:t>
                </a:r>
              </a:p>
            </p:txBody>
          </p:sp>
          <p:sp>
            <p:nvSpPr>
              <p:cNvPr id="139" name="pole tekstowe 33"/>
              <p:cNvSpPr txBox="1"/>
              <p:nvPr/>
            </p:nvSpPr>
            <p:spPr>
              <a:xfrm flipH="1">
                <a:off x="4104866" y="3622708"/>
                <a:ext cx="568118" cy="449714"/>
              </a:xfrm>
              <a:prstGeom prst="rect">
                <a:avLst/>
              </a:prstGeom>
            </p:spPr>
            <p:txBody>
              <a:bodyPr vert="horz" wrap="square" lIns="51435" tIns="25718" rIns="51435" bIns="25718" rtlCol="0">
                <a:noAutofit/>
              </a:bodyPr>
              <a:lstStyle/>
              <a:p>
                <a:pPr marL="3572" indent="-3572" algn="ctr" defTabSz="514350">
                  <a:spcBef>
                    <a:spcPct val="20000"/>
                  </a:spcBef>
                </a:pPr>
                <a:r>
                  <a:rPr lang="en-US" sz="1688" dirty="0">
                    <a:solidFill>
                      <a:schemeClr val="bg1"/>
                    </a:solidFill>
                    <a:latin typeface="Myriad Pro" pitchFamily="34" charset="0"/>
                  </a:rPr>
                  <a:t>4</a:t>
                </a:r>
              </a:p>
            </p:txBody>
          </p:sp>
          <p:sp>
            <p:nvSpPr>
              <p:cNvPr id="140" name="pole tekstowe 34"/>
              <p:cNvSpPr txBox="1"/>
              <p:nvPr/>
            </p:nvSpPr>
            <p:spPr>
              <a:xfrm flipH="1">
                <a:off x="5825191" y="2920141"/>
                <a:ext cx="568118" cy="449714"/>
              </a:xfrm>
              <a:prstGeom prst="rect">
                <a:avLst/>
              </a:prstGeom>
            </p:spPr>
            <p:txBody>
              <a:bodyPr vert="horz" wrap="square" lIns="51435" tIns="25718" rIns="51435" bIns="25718" rtlCol="0">
                <a:noAutofit/>
              </a:bodyPr>
              <a:lstStyle/>
              <a:p>
                <a:pPr marL="3572" indent="-3572" algn="ctr" defTabSz="514350">
                  <a:spcBef>
                    <a:spcPct val="20000"/>
                  </a:spcBef>
                </a:pPr>
                <a:r>
                  <a:rPr lang="en-US" sz="1688" dirty="0">
                    <a:solidFill>
                      <a:schemeClr val="bg1"/>
                    </a:solidFill>
                    <a:latin typeface="Myriad Pro" pitchFamily="34" charset="0"/>
                  </a:rPr>
                  <a:t>5</a:t>
                </a:r>
              </a:p>
            </p:txBody>
          </p:sp>
          <p:sp>
            <p:nvSpPr>
              <p:cNvPr id="141" name="pole tekstowe 35"/>
              <p:cNvSpPr txBox="1"/>
              <p:nvPr/>
            </p:nvSpPr>
            <p:spPr>
              <a:xfrm flipH="1">
                <a:off x="5021676" y="1367137"/>
                <a:ext cx="568118" cy="449714"/>
              </a:xfrm>
              <a:prstGeom prst="rect">
                <a:avLst/>
              </a:prstGeom>
            </p:spPr>
            <p:txBody>
              <a:bodyPr vert="horz" wrap="square" lIns="51435" tIns="25718" rIns="51435" bIns="25718" rtlCol="0">
                <a:noAutofit/>
              </a:bodyPr>
              <a:lstStyle/>
              <a:p>
                <a:pPr marL="3572" indent="-3572" algn="ctr" defTabSz="514350">
                  <a:spcBef>
                    <a:spcPct val="20000"/>
                  </a:spcBef>
                </a:pPr>
                <a:r>
                  <a:rPr lang="en-US" sz="1688" dirty="0">
                    <a:solidFill>
                      <a:schemeClr val="bg1"/>
                    </a:solidFill>
                    <a:latin typeface="Myriad Pro" pitchFamily="34" charset="0"/>
                  </a:rPr>
                  <a:t>6</a:t>
                </a:r>
              </a:p>
            </p:txBody>
          </p:sp>
          <p:sp>
            <p:nvSpPr>
              <p:cNvPr id="142" name="pole tekstowe 36"/>
              <p:cNvSpPr txBox="1"/>
              <p:nvPr/>
            </p:nvSpPr>
            <p:spPr>
              <a:xfrm flipH="1">
                <a:off x="517724" y="3170651"/>
                <a:ext cx="656015" cy="190030"/>
              </a:xfrm>
              <a:prstGeom prst="rect">
                <a:avLst/>
              </a:prstGeom>
              <a:noFill/>
            </p:spPr>
            <p:txBody>
              <a:bodyPr wrap="square" rtlCol="0">
                <a:spAutoFit/>
              </a:bodyPr>
              <a:lstStyle/>
              <a:p>
                <a:r>
                  <a:rPr lang="en-US" sz="1050" b="1" dirty="0">
                    <a:solidFill>
                      <a:schemeClr val="tx2"/>
                    </a:solidFill>
                  </a:rPr>
                  <a:t>REVIEW</a:t>
                </a:r>
              </a:p>
            </p:txBody>
          </p:sp>
          <p:sp>
            <p:nvSpPr>
              <p:cNvPr id="143" name="pole tekstowe 40"/>
              <p:cNvSpPr txBox="1"/>
              <p:nvPr/>
            </p:nvSpPr>
            <p:spPr>
              <a:xfrm rot="19309310" flipH="1">
                <a:off x="193397" y="1136594"/>
                <a:ext cx="1110555" cy="190030"/>
              </a:xfrm>
              <a:prstGeom prst="rect">
                <a:avLst/>
              </a:prstGeom>
              <a:noFill/>
            </p:spPr>
            <p:txBody>
              <a:bodyPr wrap="square" rtlCol="0">
                <a:spAutoFit/>
              </a:bodyPr>
              <a:lstStyle/>
              <a:p>
                <a:r>
                  <a:rPr lang="en-US" sz="1050" b="1" dirty="0">
                    <a:solidFill>
                      <a:schemeClr val="tx2"/>
                    </a:solidFill>
                  </a:rPr>
                  <a:t>REVISION &amp; EVIDENCE</a:t>
                </a:r>
              </a:p>
            </p:txBody>
          </p:sp>
          <p:sp>
            <p:nvSpPr>
              <p:cNvPr id="144" name="pole tekstowe 41"/>
              <p:cNvSpPr txBox="1"/>
              <p:nvPr/>
            </p:nvSpPr>
            <p:spPr>
              <a:xfrm flipH="1">
                <a:off x="5676804" y="3093584"/>
                <a:ext cx="1188567" cy="190030"/>
              </a:xfrm>
              <a:prstGeom prst="rect">
                <a:avLst/>
              </a:prstGeom>
              <a:noFill/>
            </p:spPr>
            <p:txBody>
              <a:bodyPr wrap="square" rtlCol="0">
                <a:spAutoFit/>
              </a:bodyPr>
              <a:lstStyle/>
              <a:p>
                <a:r>
                  <a:rPr lang="en-US" sz="1050" b="1" dirty="0">
                    <a:solidFill>
                      <a:schemeClr val="tx2"/>
                    </a:solidFill>
                  </a:rPr>
                  <a:t>LOGISTICS</a:t>
                </a:r>
              </a:p>
            </p:txBody>
          </p:sp>
          <p:sp>
            <p:nvSpPr>
              <p:cNvPr id="145" name="pole tekstowe 42"/>
              <p:cNvSpPr txBox="1"/>
              <p:nvPr/>
            </p:nvSpPr>
            <p:spPr>
              <a:xfrm flipH="1">
                <a:off x="5461183" y="1114255"/>
                <a:ext cx="1085954" cy="190030"/>
              </a:xfrm>
              <a:prstGeom prst="rect">
                <a:avLst/>
              </a:prstGeom>
              <a:noFill/>
            </p:spPr>
            <p:txBody>
              <a:bodyPr wrap="square" rtlCol="0">
                <a:spAutoFit/>
              </a:bodyPr>
              <a:lstStyle/>
              <a:p>
                <a:r>
                  <a:rPr lang="en-US" sz="1050" b="1" dirty="0">
                    <a:solidFill>
                      <a:schemeClr val="tx2"/>
                    </a:solidFill>
                  </a:rPr>
                  <a:t>SITE VISIT</a:t>
                </a:r>
              </a:p>
            </p:txBody>
          </p:sp>
          <p:sp>
            <p:nvSpPr>
              <p:cNvPr id="146" name="pole tekstowe 49"/>
              <p:cNvSpPr txBox="1"/>
              <p:nvPr/>
            </p:nvSpPr>
            <p:spPr>
              <a:xfrm flipH="1">
                <a:off x="3115275" y="1817274"/>
                <a:ext cx="1253177" cy="190030"/>
              </a:xfrm>
              <a:prstGeom prst="rect">
                <a:avLst/>
              </a:prstGeom>
              <a:noFill/>
            </p:spPr>
            <p:txBody>
              <a:bodyPr wrap="square" rtlCol="0">
                <a:spAutoFit/>
              </a:bodyPr>
              <a:lstStyle/>
              <a:p>
                <a:r>
                  <a:rPr lang="en-US" sz="1050" b="1" dirty="0">
                    <a:solidFill>
                      <a:schemeClr val="tx2"/>
                    </a:solidFill>
                  </a:rPr>
                  <a:t>ARGUMENT</a:t>
                </a:r>
              </a:p>
            </p:txBody>
          </p:sp>
          <p:sp>
            <p:nvSpPr>
              <p:cNvPr id="147" name="pole tekstowe 50"/>
              <p:cNvSpPr txBox="1"/>
              <p:nvPr/>
            </p:nvSpPr>
            <p:spPr>
              <a:xfrm flipH="1">
                <a:off x="3615843" y="3809138"/>
                <a:ext cx="942678" cy="190030"/>
              </a:xfrm>
              <a:prstGeom prst="rect">
                <a:avLst/>
              </a:prstGeom>
              <a:noFill/>
            </p:spPr>
            <p:txBody>
              <a:bodyPr wrap="square" rtlCol="0">
                <a:spAutoFit/>
              </a:bodyPr>
              <a:lstStyle/>
              <a:p>
                <a:pPr algn="r"/>
                <a:r>
                  <a:rPr lang="en-US" sz="1050" b="1" dirty="0">
                    <a:solidFill>
                      <a:schemeClr val="tx2"/>
                    </a:solidFill>
                  </a:rPr>
                  <a:t>ALIGNMENT</a:t>
                </a:r>
              </a:p>
            </p:txBody>
          </p:sp>
          <p:grpSp>
            <p:nvGrpSpPr>
              <p:cNvPr id="148" name="Group 147"/>
              <p:cNvGrpSpPr/>
              <p:nvPr/>
            </p:nvGrpSpPr>
            <p:grpSpPr>
              <a:xfrm>
                <a:off x="1979482" y="943254"/>
                <a:ext cx="243201" cy="454489"/>
                <a:chOff x="1929167" y="773208"/>
                <a:chExt cx="488013" cy="732197"/>
              </a:xfrm>
            </p:grpSpPr>
            <p:sp>
              <p:nvSpPr>
                <p:cNvPr id="195" name="Freeform 6"/>
                <p:cNvSpPr>
                  <a:spLocks/>
                </p:cNvSpPr>
                <p:nvPr/>
              </p:nvSpPr>
              <p:spPr bwMode="auto">
                <a:xfrm rot="20876817">
                  <a:off x="1964459" y="847054"/>
                  <a:ext cx="70754" cy="658351"/>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96" name="Freeform 7"/>
                <p:cNvSpPr>
                  <a:spLocks/>
                </p:cNvSpPr>
                <p:nvPr/>
              </p:nvSpPr>
              <p:spPr bwMode="auto">
                <a:xfrm rot="20876817">
                  <a:off x="1929167" y="773208"/>
                  <a:ext cx="488013" cy="419244"/>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rgbClr val="FF0000"/>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p>
              </p:txBody>
            </p:sp>
          </p:grpSp>
          <p:sp>
            <p:nvSpPr>
              <p:cNvPr id="149" name="TextBox 148"/>
              <p:cNvSpPr txBox="1"/>
              <p:nvPr/>
            </p:nvSpPr>
            <p:spPr>
              <a:xfrm>
                <a:off x="1743547" y="3938466"/>
                <a:ext cx="502529" cy="299441"/>
              </a:xfrm>
              <a:prstGeom prst="rect">
                <a:avLst/>
              </a:prstGeom>
              <a:noFill/>
            </p:spPr>
            <p:txBody>
              <a:bodyPr wrap="square" rtlCol="0">
                <a:spAutoFit/>
              </a:bodyPr>
              <a:lstStyle/>
              <a:p>
                <a:r>
                  <a:rPr lang="en-US" sz="1000" dirty="0"/>
                  <a:t>2 Jan 2019</a:t>
                </a:r>
              </a:p>
            </p:txBody>
          </p:sp>
          <p:sp>
            <p:nvSpPr>
              <p:cNvPr id="150" name="TextBox 149"/>
              <p:cNvSpPr txBox="1"/>
              <p:nvPr/>
            </p:nvSpPr>
            <p:spPr>
              <a:xfrm>
                <a:off x="5569038" y="1262038"/>
                <a:ext cx="1532371" cy="184271"/>
              </a:xfrm>
              <a:prstGeom prst="rect">
                <a:avLst/>
              </a:prstGeom>
              <a:noFill/>
            </p:spPr>
            <p:txBody>
              <a:bodyPr wrap="square" rtlCol="0">
                <a:spAutoFit/>
              </a:bodyPr>
              <a:lstStyle/>
              <a:p>
                <a:r>
                  <a:rPr lang="en-US" sz="1000" b="1" dirty="0">
                    <a:solidFill>
                      <a:srgbClr val="FF0000"/>
                    </a:solidFill>
                  </a:rPr>
                  <a:t>2-3 December 2019</a:t>
                </a:r>
              </a:p>
            </p:txBody>
          </p:sp>
          <p:sp>
            <p:nvSpPr>
              <p:cNvPr id="151" name="TextBox 150"/>
              <p:cNvSpPr txBox="1"/>
              <p:nvPr/>
            </p:nvSpPr>
            <p:spPr>
              <a:xfrm>
                <a:off x="6097747" y="2364686"/>
                <a:ext cx="474951" cy="299441"/>
              </a:xfrm>
              <a:prstGeom prst="rect">
                <a:avLst/>
              </a:prstGeom>
              <a:noFill/>
            </p:spPr>
            <p:txBody>
              <a:bodyPr wrap="square" rtlCol="0">
                <a:spAutoFit/>
              </a:bodyPr>
              <a:lstStyle/>
              <a:p>
                <a:r>
                  <a:rPr lang="en-US" sz="1000" dirty="0">
                    <a:solidFill>
                      <a:schemeClr val="bg1"/>
                    </a:solidFill>
                  </a:rPr>
                  <a:t>1 Nov 2019</a:t>
                </a:r>
              </a:p>
            </p:txBody>
          </p:sp>
          <p:grpSp>
            <p:nvGrpSpPr>
              <p:cNvPr id="152" name="Group 151"/>
              <p:cNvGrpSpPr/>
              <p:nvPr/>
            </p:nvGrpSpPr>
            <p:grpSpPr>
              <a:xfrm>
                <a:off x="1188868" y="1061404"/>
                <a:ext cx="278324" cy="379925"/>
                <a:chOff x="4108308" y="624805"/>
                <a:chExt cx="238120" cy="365000"/>
              </a:xfrm>
            </p:grpSpPr>
            <p:sp>
              <p:nvSpPr>
                <p:cNvPr id="193"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94"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grpSp>
            <p:nvGrpSpPr>
              <p:cNvPr id="153" name="Group 152"/>
              <p:cNvGrpSpPr/>
              <p:nvPr/>
            </p:nvGrpSpPr>
            <p:grpSpPr>
              <a:xfrm>
                <a:off x="991748" y="1248372"/>
                <a:ext cx="278324" cy="379925"/>
                <a:chOff x="4108308" y="624805"/>
                <a:chExt cx="238120" cy="365000"/>
              </a:xfrm>
            </p:grpSpPr>
            <p:sp>
              <p:nvSpPr>
                <p:cNvPr id="191"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92"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grpSp>
            <p:nvGrpSpPr>
              <p:cNvPr id="154" name="Group 153"/>
              <p:cNvGrpSpPr/>
              <p:nvPr/>
            </p:nvGrpSpPr>
            <p:grpSpPr>
              <a:xfrm rot="1067031">
                <a:off x="2172914" y="1451211"/>
                <a:ext cx="278324" cy="379925"/>
                <a:chOff x="4108308" y="624805"/>
                <a:chExt cx="238120" cy="365000"/>
              </a:xfrm>
            </p:grpSpPr>
            <p:sp>
              <p:nvSpPr>
                <p:cNvPr id="189"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90"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grpSp>
            <p:nvGrpSpPr>
              <p:cNvPr id="155" name="Group 154"/>
              <p:cNvGrpSpPr/>
              <p:nvPr/>
            </p:nvGrpSpPr>
            <p:grpSpPr>
              <a:xfrm rot="1073100">
                <a:off x="3235903" y="2984208"/>
                <a:ext cx="278324" cy="379925"/>
                <a:chOff x="4108308" y="624805"/>
                <a:chExt cx="238120" cy="365000"/>
              </a:xfrm>
            </p:grpSpPr>
            <p:sp>
              <p:nvSpPr>
                <p:cNvPr id="187"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88"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sp>
            <p:nvSpPr>
              <p:cNvPr id="156" name="Rectangle 155"/>
              <p:cNvSpPr/>
              <p:nvPr/>
            </p:nvSpPr>
            <p:spPr>
              <a:xfrm>
                <a:off x="2011037" y="1114769"/>
                <a:ext cx="1837723" cy="299441"/>
              </a:xfrm>
              <a:prstGeom prst="rect">
                <a:avLst/>
              </a:prstGeom>
            </p:spPr>
            <p:txBody>
              <a:bodyPr wrap="square">
                <a:spAutoFit/>
              </a:bodyPr>
              <a:lstStyle/>
              <a:p>
                <a:r>
                  <a:rPr lang="en-US" sz="1000" dirty="0"/>
                  <a:t>Criterion Committees submit new evidence by </a:t>
                </a:r>
                <a:r>
                  <a:rPr lang="en-US" sz="1000" b="1" dirty="0">
                    <a:solidFill>
                      <a:srgbClr val="FF0000"/>
                    </a:solidFill>
                  </a:rPr>
                  <a:t>1</a:t>
                </a:r>
                <a:r>
                  <a:rPr lang="en-US" sz="1000" dirty="0"/>
                  <a:t> </a:t>
                </a:r>
                <a:r>
                  <a:rPr lang="en-US" sz="1000" b="1" dirty="0">
                    <a:solidFill>
                      <a:srgbClr val="FF0000"/>
                    </a:solidFill>
                  </a:rPr>
                  <a:t>March 2019</a:t>
                </a:r>
              </a:p>
            </p:txBody>
          </p:sp>
          <p:sp>
            <p:nvSpPr>
              <p:cNvPr id="157" name="TextBox 156"/>
              <p:cNvSpPr txBox="1"/>
              <p:nvPr/>
            </p:nvSpPr>
            <p:spPr>
              <a:xfrm>
                <a:off x="1724260" y="3477886"/>
                <a:ext cx="1502249" cy="299441"/>
              </a:xfrm>
              <a:prstGeom prst="rect">
                <a:avLst/>
              </a:prstGeom>
              <a:noFill/>
            </p:spPr>
            <p:txBody>
              <a:bodyPr wrap="square" rtlCol="0">
                <a:spAutoFit/>
              </a:bodyPr>
              <a:lstStyle/>
              <a:p>
                <a:r>
                  <a:rPr lang="en-US" sz="1000" dirty="0"/>
                  <a:t>HLC Co-Chairs send consultant feedback</a:t>
                </a:r>
              </a:p>
            </p:txBody>
          </p:sp>
          <p:sp>
            <p:nvSpPr>
              <p:cNvPr id="158" name="TextBox 157"/>
              <p:cNvSpPr txBox="1"/>
              <p:nvPr/>
            </p:nvSpPr>
            <p:spPr>
              <a:xfrm>
                <a:off x="416603" y="2317247"/>
                <a:ext cx="1584131" cy="299441"/>
              </a:xfrm>
              <a:prstGeom prst="rect">
                <a:avLst/>
              </a:prstGeom>
              <a:noFill/>
            </p:spPr>
            <p:txBody>
              <a:bodyPr wrap="square" rtlCol="0">
                <a:spAutoFit/>
              </a:bodyPr>
              <a:lstStyle/>
              <a:p>
                <a:r>
                  <a:rPr lang="en-US" sz="1000" dirty="0"/>
                  <a:t>Steering Committee meeting 4 February 2019 </a:t>
                </a:r>
              </a:p>
            </p:txBody>
          </p:sp>
          <p:sp>
            <p:nvSpPr>
              <p:cNvPr id="159" name="Rectangle 158"/>
              <p:cNvSpPr/>
              <p:nvPr/>
            </p:nvSpPr>
            <p:spPr>
              <a:xfrm>
                <a:off x="622193" y="1783590"/>
                <a:ext cx="1257632" cy="299441"/>
              </a:xfrm>
              <a:prstGeom prst="rect">
                <a:avLst/>
              </a:prstGeom>
            </p:spPr>
            <p:txBody>
              <a:bodyPr wrap="square">
                <a:spAutoFit/>
              </a:bodyPr>
              <a:lstStyle/>
              <a:p>
                <a:r>
                  <a:rPr lang="en-US" sz="1000" dirty="0"/>
                  <a:t>Faculty Senate update 19 Feb 2019</a:t>
                </a:r>
                <a:endParaRPr lang="en-US" sz="1000" b="1" dirty="0">
                  <a:solidFill>
                    <a:srgbClr val="FF0000"/>
                  </a:solidFill>
                </a:endParaRPr>
              </a:p>
            </p:txBody>
          </p:sp>
          <p:sp>
            <p:nvSpPr>
              <p:cNvPr id="160" name="Rectangle 159"/>
              <p:cNvSpPr/>
              <p:nvPr/>
            </p:nvSpPr>
            <p:spPr>
              <a:xfrm>
                <a:off x="1127613" y="1357231"/>
                <a:ext cx="1026519" cy="299441"/>
              </a:xfrm>
              <a:prstGeom prst="rect">
                <a:avLst/>
              </a:prstGeom>
            </p:spPr>
            <p:txBody>
              <a:bodyPr wrap="square">
                <a:spAutoFit/>
              </a:bodyPr>
              <a:lstStyle/>
              <a:p>
                <a:r>
                  <a:rPr lang="en-US" sz="1000" dirty="0">
                    <a:latin typeface="Calibri" panose="020F0502020204030204" pitchFamily="34" charset="0"/>
                    <a:ea typeface="Calibri" panose="020F0502020204030204" pitchFamily="34" charset="0"/>
                  </a:rPr>
                  <a:t>Student Success Plan Forums</a:t>
                </a:r>
              </a:p>
            </p:txBody>
          </p:sp>
          <p:sp>
            <p:nvSpPr>
              <p:cNvPr id="161" name="Rectangle 160"/>
              <p:cNvSpPr/>
              <p:nvPr/>
            </p:nvSpPr>
            <p:spPr>
              <a:xfrm>
                <a:off x="3721847" y="2542323"/>
                <a:ext cx="1642944" cy="299441"/>
              </a:xfrm>
              <a:prstGeom prst="rect">
                <a:avLst/>
              </a:prstGeom>
            </p:spPr>
            <p:txBody>
              <a:bodyPr wrap="square">
                <a:spAutoFit/>
              </a:bodyPr>
              <a:lstStyle/>
              <a:p>
                <a:r>
                  <a:rPr lang="en-US" sz="1000" dirty="0"/>
                  <a:t>Criterion Committees submit revised assurance argument by </a:t>
                </a:r>
                <a:r>
                  <a:rPr lang="en-US" sz="1000" b="1" dirty="0">
                    <a:solidFill>
                      <a:srgbClr val="FF0000"/>
                    </a:solidFill>
                  </a:rPr>
                  <a:t>1</a:t>
                </a:r>
                <a:r>
                  <a:rPr lang="en-US" sz="1000" dirty="0"/>
                  <a:t> </a:t>
                </a:r>
                <a:r>
                  <a:rPr lang="en-US" sz="1000" b="1" dirty="0">
                    <a:solidFill>
                      <a:srgbClr val="FF0000"/>
                    </a:solidFill>
                  </a:rPr>
                  <a:t>April 2019</a:t>
                </a:r>
              </a:p>
            </p:txBody>
          </p:sp>
          <p:grpSp>
            <p:nvGrpSpPr>
              <p:cNvPr id="162" name="Group 161"/>
              <p:cNvGrpSpPr/>
              <p:nvPr/>
            </p:nvGrpSpPr>
            <p:grpSpPr>
              <a:xfrm>
                <a:off x="3613296" y="2387353"/>
                <a:ext cx="243201" cy="454489"/>
                <a:chOff x="1929167" y="773208"/>
                <a:chExt cx="488013" cy="732197"/>
              </a:xfrm>
            </p:grpSpPr>
            <p:sp>
              <p:nvSpPr>
                <p:cNvPr id="185" name="Freeform 6"/>
                <p:cNvSpPr>
                  <a:spLocks/>
                </p:cNvSpPr>
                <p:nvPr/>
              </p:nvSpPr>
              <p:spPr bwMode="auto">
                <a:xfrm rot="20876817">
                  <a:off x="1964459" y="847054"/>
                  <a:ext cx="70754" cy="658351"/>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86" name="Freeform 7"/>
                <p:cNvSpPr>
                  <a:spLocks/>
                </p:cNvSpPr>
                <p:nvPr/>
              </p:nvSpPr>
              <p:spPr bwMode="auto">
                <a:xfrm rot="20876817">
                  <a:off x="1929167" y="773208"/>
                  <a:ext cx="488013" cy="419244"/>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rgbClr val="FF0000"/>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p>
              </p:txBody>
            </p:sp>
          </p:grpSp>
          <p:grpSp>
            <p:nvGrpSpPr>
              <p:cNvPr id="163" name="Group 162"/>
              <p:cNvGrpSpPr/>
              <p:nvPr/>
            </p:nvGrpSpPr>
            <p:grpSpPr>
              <a:xfrm>
                <a:off x="519655" y="1590865"/>
                <a:ext cx="278324" cy="379925"/>
                <a:chOff x="4108308" y="624805"/>
                <a:chExt cx="238120" cy="365000"/>
              </a:xfrm>
            </p:grpSpPr>
            <p:sp>
              <p:nvSpPr>
                <p:cNvPr id="183"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84"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grpSp>
            <p:nvGrpSpPr>
              <p:cNvPr id="164" name="Group 163"/>
              <p:cNvGrpSpPr/>
              <p:nvPr/>
            </p:nvGrpSpPr>
            <p:grpSpPr>
              <a:xfrm>
                <a:off x="293544" y="2101191"/>
                <a:ext cx="278324" cy="379925"/>
                <a:chOff x="4108308" y="624805"/>
                <a:chExt cx="238120" cy="365000"/>
              </a:xfrm>
            </p:grpSpPr>
            <p:sp>
              <p:nvSpPr>
                <p:cNvPr id="181"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82"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grpSp>
            <p:nvGrpSpPr>
              <p:cNvPr id="165" name="Group 164"/>
              <p:cNvGrpSpPr/>
              <p:nvPr/>
            </p:nvGrpSpPr>
            <p:grpSpPr>
              <a:xfrm rot="1067031">
                <a:off x="1669929" y="3356912"/>
                <a:ext cx="278324" cy="379925"/>
                <a:chOff x="4108308" y="624805"/>
                <a:chExt cx="238120" cy="365000"/>
              </a:xfrm>
            </p:grpSpPr>
            <p:sp>
              <p:nvSpPr>
                <p:cNvPr id="179" name="Freeform 6"/>
                <p:cNvSpPr>
                  <a:spLocks/>
                </p:cNvSpPr>
                <p:nvPr/>
              </p:nvSpPr>
              <p:spPr bwMode="auto">
                <a:xfrm rot="19795284">
                  <a:off x="4164482" y="673560"/>
                  <a:ext cx="34523" cy="316245"/>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80" name="Freeform 7"/>
                <p:cNvSpPr>
                  <a:spLocks/>
                </p:cNvSpPr>
                <p:nvPr/>
              </p:nvSpPr>
              <p:spPr bwMode="auto">
                <a:xfrm rot="19795284">
                  <a:off x="4108308" y="624805"/>
                  <a:ext cx="238120" cy="201388"/>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chemeClr val="accent6"/>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solidFill>
                      <a:schemeClr val="accent5"/>
                    </a:solidFill>
                  </a:endParaRPr>
                </a:p>
              </p:txBody>
            </p:sp>
          </p:grpSp>
          <p:grpSp>
            <p:nvGrpSpPr>
              <p:cNvPr id="166" name="Group 165"/>
              <p:cNvGrpSpPr/>
              <p:nvPr/>
            </p:nvGrpSpPr>
            <p:grpSpPr>
              <a:xfrm>
                <a:off x="5433603" y="937630"/>
                <a:ext cx="243201" cy="454489"/>
                <a:chOff x="1929167" y="773208"/>
                <a:chExt cx="488013" cy="732197"/>
              </a:xfrm>
            </p:grpSpPr>
            <p:sp>
              <p:nvSpPr>
                <p:cNvPr id="177" name="Freeform 6"/>
                <p:cNvSpPr>
                  <a:spLocks/>
                </p:cNvSpPr>
                <p:nvPr/>
              </p:nvSpPr>
              <p:spPr bwMode="auto">
                <a:xfrm rot="20876817">
                  <a:off x="1964459" y="847054"/>
                  <a:ext cx="70754" cy="658351"/>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78" name="Freeform 7"/>
                <p:cNvSpPr>
                  <a:spLocks/>
                </p:cNvSpPr>
                <p:nvPr/>
              </p:nvSpPr>
              <p:spPr bwMode="auto">
                <a:xfrm rot="20876817">
                  <a:off x="1929167" y="773208"/>
                  <a:ext cx="488013" cy="419244"/>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rgbClr val="FF0000"/>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p>
              </p:txBody>
            </p:sp>
          </p:grpSp>
          <p:grpSp>
            <p:nvGrpSpPr>
              <p:cNvPr id="167" name="Group 166"/>
              <p:cNvGrpSpPr/>
              <p:nvPr/>
            </p:nvGrpSpPr>
            <p:grpSpPr>
              <a:xfrm>
                <a:off x="5280941" y="3178256"/>
                <a:ext cx="243201" cy="454489"/>
                <a:chOff x="1929167" y="773208"/>
                <a:chExt cx="488013" cy="732197"/>
              </a:xfrm>
            </p:grpSpPr>
            <p:sp>
              <p:nvSpPr>
                <p:cNvPr id="175" name="Freeform 6"/>
                <p:cNvSpPr>
                  <a:spLocks/>
                </p:cNvSpPr>
                <p:nvPr/>
              </p:nvSpPr>
              <p:spPr bwMode="auto">
                <a:xfrm rot="20876817">
                  <a:off x="1964459" y="847054"/>
                  <a:ext cx="70754" cy="658351"/>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76" name="Freeform 7"/>
                <p:cNvSpPr>
                  <a:spLocks/>
                </p:cNvSpPr>
                <p:nvPr/>
              </p:nvSpPr>
              <p:spPr bwMode="auto">
                <a:xfrm rot="20876817">
                  <a:off x="1929167" y="773208"/>
                  <a:ext cx="488013" cy="419244"/>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rgbClr val="FF0000"/>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p>
              </p:txBody>
            </p:sp>
          </p:grpSp>
          <p:sp>
            <p:nvSpPr>
              <p:cNvPr id="168" name="Rectangle 167"/>
              <p:cNvSpPr/>
              <p:nvPr/>
            </p:nvSpPr>
            <p:spPr>
              <a:xfrm>
                <a:off x="5306143" y="3480058"/>
                <a:ext cx="986922" cy="299441"/>
              </a:xfrm>
              <a:prstGeom prst="rect">
                <a:avLst/>
              </a:prstGeom>
            </p:spPr>
            <p:txBody>
              <a:bodyPr wrap="square">
                <a:spAutoFit/>
              </a:bodyPr>
              <a:lstStyle/>
              <a:p>
                <a:r>
                  <a:rPr lang="en-US" sz="1000" dirty="0"/>
                  <a:t>Student survey </a:t>
                </a:r>
                <a:r>
                  <a:rPr lang="en-US" sz="1000" b="1" dirty="0">
                    <a:solidFill>
                      <a:srgbClr val="FF0000"/>
                    </a:solidFill>
                  </a:rPr>
                  <a:t>mid-Sept 2019</a:t>
                </a:r>
              </a:p>
            </p:txBody>
          </p:sp>
          <p:grpSp>
            <p:nvGrpSpPr>
              <p:cNvPr id="169" name="Group 168"/>
              <p:cNvGrpSpPr/>
              <p:nvPr/>
            </p:nvGrpSpPr>
            <p:grpSpPr>
              <a:xfrm>
                <a:off x="4783212" y="3303565"/>
                <a:ext cx="243201" cy="454489"/>
                <a:chOff x="1929167" y="773208"/>
                <a:chExt cx="488013" cy="732197"/>
              </a:xfrm>
            </p:grpSpPr>
            <p:sp>
              <p:nvSpPr>
                <p:cNvPr id="173" name="Freeform 6"/>
                <p:cNvSpPr>
                  <a:spLocks/>
                </p:cNvSpPr>
                <p:nvPr/>
              </p:nvSpPr>
              <p:spPr bwMode="auto">
                <a:xfrm rot="20876817">
                  <a:off x="1964459" y="847054"/>
                  <a:ext cx="70754" cy="658351"/>
                </a:xfrm>
                <a:custGeom>
                  <a:avLst/>
                  <a:gdLst>
                    <a:gd name="T0" fmla="*/ 26 w 49"/>
                    <a:gd name="T1" fmla="*/ 20 h 512"/>
                    <a:gd name="T2" fmla="*/ 4 w 49"/>
                    <a:gd name="T3" fmla="*/ 12 h 512"/>
                    <a:gd name="T4" fmla="*/ 5 w 49"/>
                    <a:gd name="T5" fmla="*/ 11 h 512"/>
                    <a:gd name="T6" fmla="*/ 24 w 49"/>
                    <a:gd name="T7" fmla="*/ 15 h 512"/>
                    <a:gd name="T8" fmla="*/ 45 w 49"/>
                    <a:gd name="T9" fmla="*/ 9 h 512"/>
                    <a:gd name="T10" fmla="*/ 45 w 49"/>
                    <a:gd name="T11" fmla="*/ 7 h 512"/>
                    <a:gd name="T12" fmla="*/ 45 w 49"/>
                    <a:gd name="T13" fmla="*/ 7 h 512"/>
                    <a:gd name="T14" fmla="*/ 24 w 49"/>
                    <a:gd name="T15" fmla="*/ 0 h 512"/>
                    <a:gd name="T16" fmla="*/ 2 w 49"/>
                    <a:gd name="T17" fmla="*/ 7 h 512"/>
                    <a:gd name="T18" fmla="*/ 2 w 49"/>
                    <a:gd name="T19" fmla="*/ 7 h 512"/>
                    <a:gd name="T20" fmla="*/ 12 w 49"/>
                    <a:gd name="T21" fmla="*/ 499 h 512"/>
                    <a:gd name="T22" fmla="*/ 17 w 49"/>
                    <a:gd name="T23" fmla="*/ 509 h 512"/>
                    <a:gd name="T24" fmla="*/ 33 w 49"/>
                    <a:gd name="T25" fmla="*/ 510 h 512"/>
                    <a:gd name="T26" fmla="*/ 36 w 49"/>
                    <a:gd name="T27" fmla="*/ 502 h 512"/>
                    <a:gd name="T28" fmla="*/ 45 w 49"/>
                    <a:gd name="T29" fmla="*/ 15 h 512"/>
                    <a:gd name="T30" fmla="*/ 26 w 49"/>
                    <a:gd name="T31" fmla="*/ 2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12">
                      <a:moveTo>
                        <a:pt x="26" y="20"/>
                      </a:moveTo>
                      <a:cubicBezTo>
                        <a:pt x="14" y="20"/>
                        <a:pt x="4" y="17"/>
                        <a:pt x="4" y="12"/>
                      </a:cubicBezTo>
                      <a:cubicBezTo>
                        <a:pt x="4" y="12"/>
                        <a:pt x="5" y="11"/>
                        <a:pt x="5" y="11"/>
                      </a:cubicBezTo>
                      <a:cubicBezTo>
                        <a:pt x="8" y="13"/>
                        <a:pt x="16" y="15"/>
                        <a:pt x="24" y="15"/>
                      </a:cubicBezTo>
                      <a:cubicBezTo>
                        <a:pt x="34" y="15"/>
                        <a:pt x="43" y="12"/>
                        <a:pt x="45" y="9"/>
                      </a:cubicBezTo>
                      <a:cubicBezTo>
                        <a:pt x="45" y="8"/>
                        <a:pt x="45" y="7"/>
                        <a:pt x="45" y="7"/>
                      </a:cubicBezTo>
                      <a:cubicBezTo>
                        <a:pt x="45" y="7"/>
                        <a:pt x="45" y="7"/>
                        <a:pt x="45" y="7"/>
                      </a:cubicBezTo>
                      <a:cubicBezTo>
                        <a:pt x="44" y="3"/>
                        <a:pt x="35" y="0"/>
                        <a:pt x="24" y="0"/>
                      </a:cubicBezTo>
                      <a:cubicBezTo>
                        <a:pt x="12" y="0"/>
                        <a:pt x="3" y="3"/>
                        <a:pt x="2" y="7"/>
                      </a:cubicBezTo>
                      <a:cubicBezTo>
                        <a:pt x="2" y="7"/>
                        <a:pt x="2" y="7"/>
                        <a:pt x="2" y="7"/>
                      </a:cubicBezTo>
                      <a:cubicBezTo>
                        <a:pt x="0" y="173"/>
                        <a:pt x="7" y="334"/>
                        <a:pt x="12" y="499"/>
                      </a:cubicBezTo>
                      <a:cubicBezTo>
                        <a:pt x="12" y="504"/>
                        <a:pt x="13" y="507"/>
                        <a:pt x="17" y="509"/>
                      </a:cubicBezTo>
                      <a:cubicBezTo>
                        <a:pt x="22" y="512"/>
                        <a:pt x="29" y="512"/>
                        <a:pt x="33" y="510"/>
                      </a:cubicBezTo>
                      <a:cubicBezTo>
                        <a:pt x="35" y="509"/>
                        <a:pt x="36" y="507"/>
                        <a:pt x="36" y="502"/>
                      </a:cubicBezTo>
                      <a:cubicBezTo>
                        <a:pt x="41" y="342"/>
                        <a:pt x="49" y="180"/>
                        <a:pt x="45" y="15"/>
                      </a:cubicBezTo>
                      <a:cubicBezTo>
                        <a:pt x="42" y="18"/>
                        <a:pt x="34" y="20"/>
                        <a:pt x="26" y="20"/>
                      </a:cubicBezTo>
                      <a:close/>
                    </a:path>
                  </a:pathLst>
                </a:custGeom>
                <a:solidFill>
                  <a:schemeClr val="bg1">
                    <a:lumMod val="65000"/>
                  </a:schemeClr>
                </a:solidFill>
                <a:ln w="9525">
                  <a:solidFill>
                    <a:schemeClr val="bg1"/>
                  </a:solidFill>
                  <a:round/>
                  <a:headEnd/>
                  <a:tailEnd/>
                </a:ln>
                <a:extLst/>
              </p:spPr>
              <p:txBody>
                <a:bodyPr vert="horz" wrap="square" lIns="51435" tIns="25718" rIns="51435" bIns="25718" numCol="1" anchor="t" anchorCtr="0" compatLnSpc="1">
                  <a:prstTxWarp prst="textNoShape">
                    <a:avLst/>
                  </a:prstTxWarp>
                </a:bodyPr>
                <a:lstStyle/>
                <a:p>
                  <a:endParaRPr lang="en-US" sz="1013" dirty="0"/>
                </a:p>
              </p:txBody>
            </p:sp>
            <p:sp>
              <p:nvSpPr>
                <p:cNvPr id="174" name="Freeform 7"/>
                <p:cNvSpPr>
                  <a:spLocks/>
                </p:cNvSpPr>
                <p:nvPr/>
              </p:nvSpPr>
              <p:spPr bwMode="auto">
                <a:xfrm rot="20876817">
                  <a:off x="1929167" y="773208"/>
                  <a:ext cx="488013" cy="419244"/>
                </a:xfrm>
                <a:custGeom>
                  <a:avLst/>
                  <a:gdLst>
                    <a:gd name="T0" fmla="*/ 0 w 338"/>
                    <a:gd name="T1" fmla="*/ 31 h 326"/>
                    <a:gd name="T2" fmla="*/ 336 w 338"/>
                    <a:gd name="T3" fmla="*/ 24 h 326"/>
                    <a:gd name="T4" fmla="*/ 257 w 338"/>
                    <a:gd name="T5" fmla="*/ 132 h 326"/>
                    <a:gd name="T6" fmla="*/ 338 w 338"/>
                    <a:gd name="T7" fmla="*/ 253 h 326"/>
                    <a:gd name="T8" fmla="*/ 2 w 338"/>
                    <a:gd name="T9" fmla="*/ 257 h 326"/>
                    <a:gd name="T10" fmla="*/ 0 w 338"/>
                    <a:gd name="T11" fmla="*/ 31 h 326"/>
                  </a:gdLst>
                  <a:ahLst/>
                  <a:cxnLst>
                    <a:cxn ang="0">
                      <a:pos x="T0" y="T1"/>
                    </a:cxn>
                    <a:cxn ang="0">
                      <a:pos x="T2" y="T3"/>
                    </a:cxn>
                    <a:cxn ang="0">
                      <a:pos x="T4" y="T5"/>
                    </a:cxn>
                    <a:cxn ang="0">
                      <a:pos x="T6" y="T7"/>
                    </a:cxn>
                    <a:cxn ang="0">
                      <a:pos x="T8" y="T9"/>
                    </a:cxn>
                    <a:cxn ang="0">
                      <a:pos x="T10" y="T11"/>
                    </a:cxn>
                  </a:cxnLst>
                  <a:rect l="0" t="0" r="r" b="b"/>
                  <a:pathLst>
                    <a:path w="338" h="326">
                      <a:moveTo>
                        <a:pt x="0" y="31"/>
                      </a:moveTo>
                      <a:cubicBezTo>
                        <a:pt x="90" y="106"/>
                        <a:pt x="231" y="0"/>
                        <a:pt x="336" y="24"/>
                      </a:cubicBezTo>
                      <a:cubicBezTo>
                        <a:pt x="303" y="46"/>
                        <a:pt x="270" y="73"/>
                        <a:pt x="257" y="132"/>
                      </a:cubicBezTo>
                      <a:cubicBezTo>
                        <a:pt x="299" y="160"/>
                        <a:pt x="327" y="211"/>
                        <a:pt x="338" y="253"/>
                      </a:cubicBezTo>
                      <a:cubicBezTo>
                        <a:pt x="212" y="208"/>
                        <a:pt x="58" y="326"/>
                        <a:pt x="2" y="257"/>
                      </a:cubicBezTo>
                      <a:cubicBezTo>
                        <a:pt x="0" y="176"/>
                        <a:pt x="0" y="112"/>
                        <a:pt x="0" y="31"/>
                      </a:cubicBezTo>
                      <a:close/>
                    </a:path>
                  </a:pathLst>
                </a:custGeom>
                <a:solidFill>
                  <a:srgbClr val="FF0000"/>
                </a:solidFill>
                <a:ln>
                  <a:solidFill>
                    <a:schemeClr val="bg1"/>
                  </a:solidFill>
                </a:ln>
                <a:extLst/>
              </p:spPr>
              <p:txBody>
                <a:bodyPr vert="horz" wrap="square" lIns="51435" tIns="25718" rIns="51435" bIns="25718" numCol="1" anchor="t" anchorCtr="0" compatLnSpc="1">
                  <a:prstTxWarp prst="textNoShape">
                    <a:avLst/>
                  </a:prstTxWarp>
                </a:bodyPr>
                <a:lstStyle/>
                <a:p>
                  <a:endParaRPr lang="en-US" sz="1013" dirty="0"/>
                </a:p>
              </p:txBody>
            </p:sp>
          </p:grpSp>
          <p:sp>
            <p:nvSpPr>
              <p:cNvPr id="170" name="Rectangle 169"/>
              <p:cNvSpPr/>
              <p:nvPr/>
            </p:nvSpPr>
            <p:spPr>
              <a:xfrm>
                <a:off x="4728424" y="3748719"/>
                <a:ext cx="841111" cy="414610"/>
              </a:xfrm>
              <a:prstGeom prst="rect">
                <a:avLst/>
              </a:prstGeom>
            </p:spPr>
            <p:txBody>
              <a:bodyPr wrap="square">
                <a:spAutoFit/>
              </a:bodyPr>
              <a:lstStyle/>
              <a:p>
                <a:r>
                  <a:rPr lang="en-US" sz="1000" dirty="0"/>
                  <a:t>AA + FC in HLC System </a:t>
                </a:r>
                <a:r>
                  <a:rPr lang="en-US" sz="1000" b="1" dirty="0">
                    <a:solidFill>
                      <a:srgbClr val="FF0000"/>
                    </a:solidFill>
                  </a:rPr>
                  <a:t>1</a:t>
                </a:r>
                <a:r>
                  <a:rPr lang="en-US" sz="1000" dirty="0"/>
                  <a:t> </a:t>
                </a:r>
                <a:r>
                  <a:rPr lang="en-US" sz="1000" b="1" dirty="0">
                    <a:solidFill>
                      <a:srgbClr val="FF0000"/>
                    </a:solidFill>
                  </a:rPr>
                  <a:t>Sept 2019</a:t>
                </a:r>
              </a:p>
            </p:txBody>
          </p:sp>
          <p:sp>
            <p:nvSpPr>
              <p:cNvPr id="171" name="Rectangle 170"/>
              <p:cNvSpPr/>
              <p:nvPr/>
            </p:nvSpPr>
            <p:spPr>
              <a:xfrm>
                <a:off x="1941566" y="1736565"/>
                <a:ext cx="1096042" cy="299441"/>
              </a:xfrm>
              <a:prstGeom prst="rect">
                <a:avLst/>
              </a:prstGeom>
            </p:spPr>
            <p:txBody>
              <a:bodyPr wrap="square">
                <a:spAutoFit/>
              </a:bodyPr>
              <a:lstStyle/>
              <a:p>
                <a:pPr>
                  <a:buSzPts val="1000"/>
                  <a:tabLst>
                    <a:tab pos="342900" algn="l"/>
                  </a:tabLst>
                </a:pPr>
                <a:r>
                  <a:rPr lang="en-US" sz="1000" dirty="0">
                    <a:solidFill>
                      <a:srgbClr val="333333"/>
                    </a:solidFill>
                    <a:ea typeface="Times New Roman" panose="02020603050405020304" pitchFamily="18" charset="0"/>
                    <a:cs typeface="Arial" panose="020B0604020202020204" pitchFamily="34" charset="0"/>
                  </a:rPr>
                  <a:t>HLC Town Hall #1</a:t>
                </a:r>
              </a:p>
              <a:p>
                <a:pPr>
                  <a:buSzPts val="1000"/>
                  <a:tabLst>
                    <a:tab pos="342900" algn="l"/>
                  </a:tabLst>
                </a:pPr>
                <a:r>
                  <a:rPr lang="en-US" sz="1000" dirty="0">
                    <a:solidFill>
                      <a:srgbClr val="333333"/>
                    </a:solidFill>
                    <a:ea typeface="Calibri" panose="020F0502020204030204" pitchFamily="34" charset="0"/>
                    <a:cs typeface="Arial" panose="020B0604020202020204" pitchFamily="34" charset="0"/>
                  </a:rPr>
                  <a:t>6 March 2019</a:t>
                </a:r>
                <a:endParaRPr lang="en-US" sz="1000" dirty="0">
                  <a:solidFill>
                    <a:srgbClr val="333333"/>
                  </a:solidFill>
                  <a:ea typeface="Calibri" panose="020F0502020204030204" pitchFamily="34" charset="0"/>
                </a:endParaRPr>
              </a:p>
            </p:txBody>
          </p:sp>
          <p:sp>
            <p:nvSpPr>
              <p:cNvPr id="172" name="Rectangle 171"/>
              <p:cNvSpPr/>
              <p:nvPr/>
            </p:nvSpPr>
            <p:spPr>
              <a:xfrm>
                <a:off x="3303535" y="3155732"/>
                <a:ext cx="1096042" cy="299441"/>
              </a:xfrm>
              <a:prstGeom prst="rect">
                <a:avLst/>
              </a:prstGeom>
            </p:spPr>
            <p:txBody>
              <a:bodyPr wrap="square">
                <a:spAutoFit/>
              </a:bodyPr>
              <a:lstStyle/>
              <a:p>
                <a:pPr>
                  <a:buSzPts val="1000"/>
                  <a:tabLst>
                    <a:tab pos="342900" algn="l"/>
                  </a:tabLst>
                </a:pPr>
                <a:r>
                  <a:rPr lang="en-US" sz="1000" dirty="0">
                    <a:solidFill>
                      <a:srgbClr val="333333"/>
                    </a:solidFill>
                    <a:ea typeface="Times New Roman" panose="02020603050405020304" pitchFamily="18" charset="0"/>
                    <a:cs typeface="Arial" panose="020B0604020202020204" pitchFamily="34" charset="0"/>
                  </a:rPr>
                  <a:t>HLC Town Hall #2</a:t>
                </a:r>
              </a:p>
              <a:p>
                <a:pPr>
                  <a:buSzPts val="1000"/>
                  <a:tabLst>
                    <a:tab pos="342900" algn="l"/>
                  </a:tabLst>
                </a:pPr>
                <a:r>
                  <a:rPr lang="en-US" sz="1000" dirty="0">
                    <a:solidFill>
                      <a:srgbClr val="333333"/>
                    </a:solidFill>
                    <a:ea typeface="Calibri" panose="020F0502020204030204" pitchFamily="34" charset="0"/>
                    <a:cs typeface="Arial" panose="020B0604020202020204" pitchFamily="34" charset="0"/>
                  </a:rPr>
                  <a:t>2 May 2019</a:t>
                </a:r>
                <a:endParaRPr lang="en-US" sz="1000" dirty="0">
                  <a:solidFill>
                    <a:srgbClr val="333333"/>
                  </a:solidFill>
                  <a:ea typeface="Calibri" panose="020F0502020204030204" pitchFamily="34" charset="0"/>
                </a:endParaRPr>
              </a:p>
            </p:txBody>
          </p:sp>
        </p:grpSp>
      </p:grpSp>
      <p:sp>
        <p:nvSpPr>
          <p:cNvPr id="214" name="TextBox 213"/>
          <p:cNvSpPr txBox="1"/>
          <p:nvPr/>
        </p:nvSpPr>
        <p:spPr>
          <a:xfrm>
            <a:off x="1706993" y="201076"/>
            <a:ext cx="8852187" cy="769441"/>
          </a:xfrm>
          <a:prstGeom prst="rect">
            <a:avLst/>
          </a:prstGeom>
          <a:noFill/>
        </p:spPr>
        <p:txBody>
          <a:bodyPr wrap="square" rtlCol="0">
            <a:spAutoFit/>
          </a:bodyPr>
          <a:lstStyle/>
          <a:p>
            <a:pPr algn="ctr"/>
            <a:r>
              <a:rPr lang="en-US" sz="4400" spc="300" dirty="0">
                <a:latin typeface="+mj-lt"/>
              </a:rPr>
              <a:t>2019 HLC TIMELINE</a:t>
            </a:r>
          </a:p>
        </p:txBody>
      </p:sp>
      <p:pic>
        <p:nvPicPr>
          <p:cNvPr id="2" name="Picture 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095" t="27215" r="10822" b="25114"/>
          <a:stretch/>
        </p:blipFill>
        <p:spPr>
          <a:xfrm>
            <a:off x="223190" y="5385598"/>
            <a:ext cx="1696971" cy="777034"/>
          </a:xfrm>
          <a:prstGeom prst="rect">
            <a:avLst/>
          </a:prstGeom>
        </p:spPr>
      </p:pic>
      <p:sp>
        <p:nvSpPr>
          <p:cNvPr id="4" name="Slide Number Placeholder 3"/>
          <p:cNvSpPr>
            <a:spLocks noGrp="1"/>
          </p:cNvSpPr>
          <p:nvPr>
            <p:ph type="sldNum" sz="quarter" idx="4294967295"/>
          </p:nvPr>
        </p:nvSpPr>
        <p:spPr/>
        <p:txBody>
          <a:bodyPr/>
          <a:lstStyle/>
          <a:p>
            <a:endParaRPr lang="en-US" dirty="0"/>
          </a:p>
        </p:txBody>
      </p:sp>
      <p:sp>
        <p:nvSpPr>
          <p:cNvPr id="98" name="Rectangle 97"/>
          <p:cNvSpPr/>
          <p:nvPr/>
        </p:nvSpPr>
        <p:spPr>
          <a:xfrm>
            <a:off x="7551112" y="5444526"/>
            <a:ext cx="1289335" cy="56822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p:cNvSpPr/>
          <p:nvPr/>
        </p:nvSpPr>
        <p:spPr>
          <a:xfrm>
            <a:off x="8423463" y="5036272"/>
            <a:ext cx="1333811" cy="3984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8653172" y="1937540"/>
            <a:ext cx="1333811" cy="39840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7812" y="3094930"/>
            <a:ext cx="1479569" cy="1479569"/>
          </a:xfrm>
          <a:prstGeom prst="rect">
            <a:avLst/>
          </a:prstGeom>
        </p:spPr>
      </p:pic>
    </p:spTree>
    <p:extLst>
      <p:ext uri="{BB962C8B-B14F-4D97-AF65-F5344CB8AC3E}">
        <p14:creationId xmlns:p14="http://schemas.microsoft.com/office/powerpoint/2010/main" val="206133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fade">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participate moving forward</a:t>
            </a:r>
            <a:endParaRPr lang="en-US" dirty="0"/>
          </a:p>
        </p:txBody>
      </p:sp>
      <p:sp>
        <p:nvSpPr>
          <p:cNvPr id="3" name="Content Placeholder 2"/>
          <p:cNvSpPr>
            <a:spLocks noGrp="1"/>
          </p:cNvSpPr>
          <p:nvPr>
            <p:ph idx="1"/>
          </p:nvPr>
        </p:nvSpPr>
        <p:spPr/>
        <p:txBody>
          <a:bodyPr/>
          <a:lstStyle/>
          <a:p>
            <a:r>
              <a:rPr lang="en-US" dirty="0"/>
              <a:t> </a:t>
            </a:r>
            <a:r>
              <a:rPr lang="en-US" dirty="0" smtClean="0"/>
              <a:t>FS19 - Open forums in preparation for site visit</a:t>
            </a:r>
          </a:p>
          <a:p>
            <a:pPr lvl="1"/>
            <a:r>
              <a:rPr lang="en-US" dirty="0" smtClean="0"/>
              <a:t>Mission &amp; Integrity</a:t>
            </a:r>
          </a:p>
          <a:p>
            <a:pPr lvl="1"/>
            <a:r>
              <a:rPr lang="en-US" dirty="0" smtClean="0"/>
              <a:t>Teaching &amp; Learning</a:t>
            </a:r>
          </a:p>
          <a:p>
            <a:pPr lvl="1"/>
            <a:r>
              <a:rPr lang="en-US" dirty="0" smtClean="0"/>
              <a:t>Resources &amp; Institutional Effectiveness</a:t>
            </a:r>
          </a:p>
          <a:p>
            <a:r>
              <a:rPr lang="en-US" dirty="0" smtClean="0"/>
              <a:t> “Road Show”</a:t>
            </a:r>
          </a:p>
          <a:p>
            <a:r>
              <a:rPr lang="en-US" dirty="0"/>
              <a:t> </a:t>
            </a:r>
            <a:r>
              <a:rPr lang="en-US" dirty="0" smtClean="0"/>
              <a:t>Feedback</a:t>
            </a:r>
          </a:p>
          <a:p>
            <a:r>
              <a:rPr lang="en-US" dirty="0"/>
              <a:t> </a:t>
            </a:r>
            <a:r>
              <a:rPr lang="en-US" dirty="0" smtClean="0"/>
              <a:t>Site visit – December 2-3</a:t>
            </a:r>
            <a:endParaRPr lang="en-US" dirty="0"/>
          </a:p>
        </p:txBody>
      </p:sp>
    </p:spTree>
    <p:extLst>
      <p:ext uri="{BB962C8B-B14F-4D97-AF65-F5344CB8AC3E}">
        <p14:creationId xmlns:p14="http://schemas.microsoft.com/office/powerpoint/2010/main" val="80756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5692" y="501651"/>
            <a:ext cx="7886700" cy="1325563"/>
          </a:xfrm>
        </p:spPr>
        <p:txBody>
          <a:bodyPr/>
          <a:lstStyle/>
          <a:p>
            <a:r>
              <a:rPr lang="en-US" dirty="0" smtClean="0"/>
              <a:t>Thank you!</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65979488"/>
              </p:ext>
            </p:extLst>
          </p:nvPr>
        </p:nvGraphicFramePr>
        <p:xfrm>
          <a:off x="2035690" y="1607964"/>
          <a:ext cx="2274038" cy="3988816"/>
        </p:xfrm>
        <a:graphic>
          <a:graphicData uri="http://schemas.openxmlformats.org/drawingml/2006/table">
            <a:tbl>
              <a:tblPr firstRow="1" firstCol="1" bandRow="1">
                <a:tableStyleId>{5C22544A-7EE6-4342-B048-85BDC9FD1C3A}</a:tableStyleId>
              </a:tblPr>
              <a:tblGrid>
                <a:gridCol w="2274038">
                  <a:extLst>
                    <a:ext uri="{9D8B030D-6E8A-4147-A177-3AD203B41FA5}">
                      <a16:colId xmlns:a16="http://schemas.microsoft.com/office/drawing/2014/main" val="483802957"/>
                    </a:ext>
                  </a:extLst>
                </a:gridCol>
              </a:tblGrid>
              <a:tr h="190500">
                <a:tc>
                  <a:txBody>
                    <a:bodyPr/>
                    <a:lstStyle/>
                    <a:p>
                      <a:pPr marL="0" marR="0">
                        <a:lnSpc>
                          <a:spcPct val="107000"/>
                        </a:lnSpc>
                        <a:spcBef>
                          <a:spcPts val="0"/>
                        </a:spcBef>
                        <a:spcAft>
                          <a:spcPts val="0"/>
                        </a:spcAft>
                      </a:pPr>
                      <a:r>
                        <a:rPr lang="en-US" sz="1600" b="0">
                          <a:solidFill>
                            <a:schemeClr val="tx1"/>
                          </a:solidFill>
                          <a:effectLst/>
                        </a:rPr>
                        <a:t>Cain, Ruth</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834308367"/>
                  </a:ext>
                </a:extLst>
              </a:tr>
              <a:tr h="190500">
                <a:tc>
                  <a:txBody>
                    <a:bodyPr/>
                    <a:lstStyle/>
                    <a:p>
                      <a:pPr marL="0" marR="0">
                        <a:lnSpc>
                          <a:spcPct val="107000"/>
                        </a:lnSpc>
                        <a:spcBef>
                          <a:spcPts val="0"/>
                        </a:spcBef>
                        <a:spcAft>
                          <a:spcPts val="0"/>
                        </a:spcAft>
                      </a:pPr>
                      <a:r>
                        <a:rPr lang="en-US" sz="1600" b="0" dirty="0">
                          <a:solidFill>
                            <a:schemeClr val="tx1"/>
                          </a:solidFill>
                          <a:effectLst/>
                        </a:rPr>
                        <a:t>Cary, Ann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844170172"/>
                  </a:ext>
                </a:extLst>
              </a:tr>
              <a:tr h="190500">
                <a:tc>
                  <a:txBody>
                    <a:bodyPr/>
                    <a:lstStyle/>
                    <a:p>
                      <a:pPr marL="0" marR="0">
                        <a:lnSpc>
                          <a:spcPct val="107000"/>
                        </a:lnSpc>
                        <a:spcBef>
                          <a:spcPts val="0"/>
                        </a:spcBef>
                        <a:spcAft>
                          <a:spcPts val="0"/>
                        </a:spcAft>
                      </a:pPr>
                      <a:r>
                        <a:rPr lang="en-US" sz="1600" b="0">
                          <a:solidFill>
                            <a:schemeClr val="tx1"/>
                          </a:solidFill>
                          <a:effectLst/>
                        </a:rPr>
                        <a:t>Cattaneo, Raymond</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716103160"/>
                  </a:ext>
                </a:extLst>
              </a:tr>
              <a:tr h="190500">
                <a:tc>
                  <a:txBody>
                    <a:bodyPr/>
                    <a:lstStyle/>
                    <a:p>
                      <a:pPr marL="0" marR="0">
                        <a:lnSpc>
                          <a:spcPct val="107000"/>
                        </a:lnSpc>
                        <a:spcBef>
                          <a:spcPts val="0"/>
                        </a:spcBef>
                        <a:spcAft>
                          <a:spcPts val="0"/>
                        </a:spcAft>
                      </a:pPr>
                      <a:r>
                        <a:rPr lang="en-US" sz="1600" b="0">
                          <a:solidFill>
                            <a:schemeClr val="tx1"/>
                          </a:solidFill>
                          <a:effectLst/>
                        </a:rPr>
                        <a:t>Cole, Maria</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701099186"/>
                  </a:ext>
                </a:extLst>
              </a:tr>
              <a:tr h="190500">
                <a:tc>
                  <a:txBody>
                    <a:bodyPr/>
                    <a:lstStyle/>
                    <a:p>
                      <a:pPr marL="0" marR="0">
                        <a:lnSpc>
                          <a:spcPct val="107000"/>
                        </a:lnSpc>
                        <a:spcBef>
                          <a:spcPts val="0"/>
                        </a:spcBef>
                        <a:spcAft>
                          <a:spcPts val="0"/>
                        </a:spcAft>
                      </a:pPr>
                      <a:r>
                        <a:rPr lang="en-US" sz="1600" b="0" dirty="0">
                          <a:solidFill>
                            <a:schemeClr val="tx1"/>
                          </a:solidFill>
                          <a:effectLst/>
                        </a:rPr>
                        <a:t>Cornell, David</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692174481"/>
                  </a:ext>
                </a:extLst>
              </a:tr>
              <a:tr h="190500">
                <a:tc>
                  <a:txBody>
                    <a:bodyPr/>
                    <a:lstStyle/>
                    <a:p>
                      <a:pPr marL="0" marR="0">
                        <a:lnSpc>
                          <a:spcPct val="107000"/>
                        </a:lnSpc>
                        <a:spcBef>
                          <a:spcPts val="0"/>
                        </a:spcBef>
                        <a:spcAft>
                          <a:spcPts val="0"/>
                        </a:spcAft>
                      </a:pPr>
                      <a:r>
                        <a:rPr lang="en-US" sz="1600" b="0">
                          <a:solidFill>
                            <a:schemeClr val="tx1"/>
                          </a:solidFill>
                          <a:effectLst/>
                        </a:rPr>
                        <a:t>Cox, Kelli</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44025106"/>
                  </a:ext>
                </a:extLst>
              </a:tr>
              <a:tr h="190500">
                <a:tc>
                  <a:txBody>
                    <a:bodyPr/>
                    <a:lstStyle/>
                    <a:p>
                      <a:pPr marL="0" marR="0">
                        <a:lnSpc>
                          <a:spcPct val="107000"/>
                        </a:lnSpc>
                        <a:spcBef>
                          <a:spcPts val="0"/>
                        </a:spcBef>
                        <a:spcAft>
                          <a:spcPts val="0"/>
                        </a:spcAft>
                      </a:pPr>
                      <a:r>
                        <a:rPr lang="en-US" sz="1600" b="0">
                          <a:solidFill>
                            <a:schemeClr val="tx1"/>
                          </a:solidFill>
                          <a:effectLst/>
                        </a:rPr>
                        <a:t>Dreyfus, Lawrence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682411162"/>
                  </a:ext>
                </a:extLst>
              </a:tr>
              <a:tr h="190500">
                <a:tc>
                  <a:txBody>
                    <a:bodyPr/>
                    <a:lstStyle/>
                    <a:p>
                      <a:pPr marL="0" marR="0">
                        <a:lnSpc>
                          <a:spcPct val="107000"/>
                        </a:lnSpc>
                        <a:spcBef>
                          <a:spcPts val="0"/>
                        </a:spcBef>
                        <a:spcAft>
                          <a:spcPts val="0"/>
                        </a:spcAft>
                      </a:pPr>
                      <a:r>
                        <a:rPr lang="en-US" sz="1600" b="0">
                          <a:solidFill>
                            <a:schemeClr val="tx1"/>
                          </a:solidFill>
                          <a:effectLst/>
                        </a:rPr>
                        <a:t>Elliott, Brandie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200811334"/>
                  </a:ext>
                </a:extLst>
              </a:tr>
              <a:tr h="190500">
                <a:tc>
                  <a:txBody>
                    <a:bodyPr/>
                    <a:lstStyle/>
                    <a:p>
                      <a:pPr marL="0" marR="0">
                        <a:lnSpc>
                          <a:spcPct val="107000"/>
                        </a:lnSpc>
                        <a:spcBef>
                          <a:spcPts val="0"/>
                        </a:spcBef>
                        <a:spcAft>
                          <a:spcPts val="0"/>
                        </a:spcAft>
                      </a:pPr>
                      <a:r>
                        <a:rPr lang="en-US" sz="1600" b="0">
                          <a:solidFill>
                            <a:schemeClr val="tx1"/>
                          </a:solidFill>
                          <a:effectLst/>
                        </a:rPr>
                        <a:t>Everett, William (Bill)</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757123429"/>
                  </a:ext>
                </a:extLst>
              </a:tr>
              <a:tr h="190500">
                <a:tc>
                  <a:txBody>
                    <a:bodyPr/>
                    <a:lstStyle/>
                    <a:p>
                      <a:pPr marL="0" marR="0">
                        <a:lnSpc>
                          <a:spcPct val="107000"/>
                        </a:lnSpc>
                        <a:spcBef>
                          <a:spcPts val="0"/>
                        </a:spcBef>
                        <a:spcAft>
                          <a:spcPts val="0"/>
                        </a:spcAft>
                      </a:pPr>
                      <a:r>
                        <a:rPr lang="en-US" sz="1600" b="0">
                          <a:solidFill>
                            <a:schemeClr val="tx1"/>
                          </a:solidFill>
                          <a:effectLst/>
                        </a:rPr>
                        <a:t>Filion, Diane</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7103929"/>
                  </a:ext>
                </a:extLst>
              </a:tr>
              <a:tr h="190500">
                <a:tc>
                  <a:txBody>
                    <a:bodyPr/>
                    <a:lstStyle/>
                    <a:p>
                      <a:pPr marL="0" marR="0">
                        <a:lnSpc>
                          <a:spcPct val="107000"/>
                        </a:lnSpc>
                        <a:spcBef>
                          <a:spcPts val="0"/>
                        </a:spcBef>
                        <a:spcAft>
                          <a:spcPts val="0"/>
                        </a:spcAft>
                      </a:pPr>
                      <a:r>
                        <a:rPr lang="en-US" sz="1600" b="0">
                          <a:solidFill>
                            <a:schemeClr val="tx1"/>
                          </a:solidFill>
                          <a:effectLst/>
                        </a:rPr>
                        <a:t>Goodenow, Andy</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954562922"/>
                  </a:ext>
                </a:extLst>
              </a:tr>
              <a:tr h="190500">
                <a:tc>
                  <a:txBody>
                    <a:bodyPr/>
                    <a:lstStyle/>
                    <a:p>
                      <a:pPr marL="0" marR="0">
                        <a:lnSpc>
                          <a:spcPct val="107000"/>
                        </a:lnSpc>
                        <a:spcBef>
                          <a:spcPts val="0"/>
                        </a:spcBef>
                        <a:spcAft>
                          <a:spcPts val="0"/>
                        </a:spcAft>
                      </a:pPr>
                      <a:r>
                        <a:rPr lang="en-US" sz="1600" b="0">
                          <a:solidFill>
                            <a:schemeClr val="tx1"/>
                          </a:solidFill>
                          <a:effectLst/>
                        </a:rPr>
                        <a:t>Gormley, Sheri</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909511782"/>
                  </a:ext>
                </a:extLst>
              </a:tr>
              <a:tr h="190500">
                <a:tc>
                  <a:txBody>
                    <a:bodyPr/>
                    <a:lstStyle/>
                    <a:p>
                      <a:pPr marL="0" marR="0">
                        <a:lnSpc>
                          <a:spcPct val="107000"/>
                        </a:lnSpc>
                        <a:spcBef>
                          <a:spcPts val="0"/>
                        </a:spcBef>
                        <a:spcAft>
                          <a:spcPts val="0"/>
                        </a:spcAft>
                      </a:pPr>
                      <a:r>
                        <a:rPr lang="en-US" sz="1600" b="0">
                          <a:solidFill>
                            <a:schemeClr val="tx1"/>
                          </a:solidFill>
                          <a:effectLst/>
                        </a:rPr>
                        <a:t>Graham, Maqual</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239555684"/>
                  </a:ext>
                </a:extLst>
              </a:tr>
              <a:tr h="190500">
                <a:tc>
                  <a:txBody>
                    <a:bodyPr/>
                    <a:lstStyle/>
                    <a:p>
                      <a:pPr marL="0" marR="0">
                        <a:lnSpc>
                          <a:spcPct val="107000"/>
                        </a:lnSpc>
                        <a:spcBef>
                          <a:spcPts val="0"/>
                        </a:spcBef>
                        <a:spcAft>
                          <a:spcPts val="0"/>
                        </a:spcAft>
                      </a:pPr>
                      <a:r>
                        <a:rPr lang="en-US" sz="1600" b="0">
                          <a:solidFill>
                            <a:schemeClr val="tx1"/>
                          </a:solidFill>
                          <a:effectLst/>
                        </a:rPr>
                        <a:t>Herron, John</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696828037"/>
                  </a:ext>
                </a:extLst>
              </a:tr>
              <a:tr h="190500">
                <a:tc>
                  <a:txBody>
                    <a:bodyPr/>
                    <a:lstStyle/>
                    <a:p>
                      <a:pPr marL="0" marR="0">
                        <a:lnSpc>
                          <a:spcPct val="107000"/>
                        </a:lnSpc>
                        <a:spcBef>
                          <a:spcPts val="0"/>
                        </a:spcBef>
                        <a:spcAft>
                          <a:spcPts val="0"/>
                        </a:spcAft>
                      </a:pPr>
                      <a:r>
                        <a:rPr lang="en-US" sz="1600" b="0">
                          <a:solidFill>
                            <a:schemeClr val="tx1"/>
                          </a:solidFill>
                          <a:effectLst/>
                        </a:rPr>
                        <a:t>Hintz, Carol</a:t>
                      </a:r>
                      <a:endParaRPr lang="en-US" sz="16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598503411"/>
                  </a:ext>
                </a:extLst>
              </a:tr>
              <a:tr h="190500">
                <a:tc>
                  <a:txBody>
                    <a:bodyPr/>
                    <a:lstStyle/>
                    <a:p>
                      <a:pPr marL="0" marR="0">
                        <a:lnSpc>
                          <a:spcPct val="107000"/>
                        </a:lnSpc>
                        <a:spcBef>
                          <a:spcPts val="0"/>
                        </a:spcBef>
                        <a:spcAft>
                          <a:spcPts val="0"/>
                        </a:spcAft>
                      </a:pPr>
                      <a:r>
                        <a:rPr lang="en-US" sz="1600" b="0" dirty="0">
                          <a:solidFill>
                            <a:schemeClr val="tx1"/>
                          </a:solidFill>
                          <a:effectLst/>
                        </a:rPr>
                        <a:t>Holt, Lorie</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29332985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044407016"/>
              </p:ext>
            </p:extLst>
          </p:nvPr>
        </p:nvGraphicFramePr>
        <p:xfrm>
          <a:off x="4627082" y="1607964"/>
          <a:ext cx="2281422" cy="4249738"/>
        </p:xfrm>
        <a:graphic>
          <a:graphicData uri="http://schemas.openxmlformats.org/drawingml/2006/table">
            <a:tbl>
              <a:tblPr firstRow="1" firstCol="1" bandRow="1">
                <a:tableStyleId>{5C22544A-7EE6-4342-B048-85BDC9FD1C3A}</a:tableStyleId>
              </a:tblPr>
              <a:tblGrid>
                <a:gridCol w="2281422">
                  <a:extLst>
                    <a:ext uri="{9D8B030D-6E8A-4147-A177-3AD203B41FA5}">
                      <a16:colId xmlns:a16="http://schemas.microsoft.com/office/drawing/2014/main" val="1874977344"/>
                    </a:ext>
                  </a:extLst>
                </a:gridCol>
              </a:tblGrid>
              <a:tr h="190500">
                <a:tc>
                  <a:txBody>
                    <a:bodyPr/>
                    <a:lstStyle/>
                    <a:p>
                      <a:pPr marL="0" marR="0">
                        <a:lnSpc>
                          <a:spcPct val="107000"/>
                        </a:lnSpc>
                        <a:spcBef>
                          <a:spcPts val="0"/>
                        </a:spcBef>
                        <a:spcAft>
                          <a:spcPts val="0"/>
                        </a:spcAft>
                      </a:pPr>
                      <a:r>
                        <a:rPr lang="en-US" sz="1600" b="0" dirty="0">
                          <a:solidFill>
                            <a:schemeClr val="tx1"/>
                          </a:solidFill>
                          <a:effectLst/>
                        </a:rPr>
                        <a:t>Horsmon, Caitlin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726840551"/>
                  </a:ext>
                </a:extLst>
              </a:tr>
              <a:tr h="190500">
                <a:tc>
                  <a:txBody>
                    <a:bodyPr/>
                    <a:lstStyle/>
                    <a:p>
                      <a:pPr marL="0" marR="0">
                        <a:lnSpc>
                          <a:spcPct val="107000"/>
                        </a:lnSpc>
                        <a:spcBef>
                          <a:spcPts val="0"/>
                        </a:spcBef>
                        <a:spcAft>
                          <a:spcPts val="0"/>
                        </a:spcAft>
                      </a:pPr>
                      <a:r>
                        <a:rPr lang="en-US" sz="1600" b="0" dirty="0">
                          <a:solidFill>
                            <a:schemeClr val="tx1"/>
                          </a:solidFill>
                          <a:effectLst/>
                        </a:rPr>
                        <a:t>Johnson, Mark</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599052543"/>
                  </a:ext>
                </a:extLst>
              </a:tr>
              <a:tr h="190500">
                <a:tc>
                  <a:txBody>
                    <a:bodyPr/>
                    <a:lstStyle/>
                    <a:p>
                      <a:pPr marL="0" marR="0">
                        <a:lnSpc>
                          <a:spcPct val="107000"/>
                        </a:lnSpc>
                        <a:spcBef>
                          <a:spcPts val="0"/>
                        </a:spcBef>
                        <a:spcAft>
                          <a:spcPts val="0"/>
                        </a:spcAft>
                      </a:pPr>
                      <a:r>
                        <a:rPr lang="en-US" sz="1600" b="0" dirty="0">
                          <a:solidFill>
                            <a:schemeClr val="tx1"/>
                          </a:solidFill>
                          <a:effectLst/>
                        </a:rPr>
                        <a:t>King, Greg</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732540189"/>
                  </a:ext>
                </a:extLst>
              </a:tr>
              <a:tr h="190500">
                <a:tc>
                  <a:txBody>
                    <a:bodyPr/>
                    <a:lstStyle/>
                    <a:p>
                      <a:pPr marL="0" marR="0">
                        <a:lnSpc>
                          <a:spcPct val="107000"/>
                        </a:lnSpc>
                        <a:spcBef>
                          <a:spcPts val="0"/>
                        </a:spcBef>
                        <a:spcAft>
                          <a:spcPts val="0"/>
                        </a:spcAft>
                      </a:pPr>
                      <a:r>
                        <a:rPr lang="en-US" sz="1600" b="0" dirty="0">
                          <a:solidFill>
                            <a:schemeClr val="tx1"/>
                          </a:solidFill>
                          <a:effectLst/>
                        </a:rPr>
                        <a:t>King, </a:t>
                      </a:r>
                      <a:r>
                        <a:rPr lang="en-US" sz="1600" b="0" dirty="0" err="1">
                          <a:solidFill>
                            <a:schemeClr val="tx1"/>
                          </a:solidFill>
                          <a:effectLst/>
                        </a:rPr>
                        <a:t>Makini</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422484160"/>
                  </a:ext>
                </a:extLst>
              </a:tr>
              <a:tr h="190500">
                <a:tc>
                  <a:txBody>
                    <a:bodyPr/>
                    <a:lstStyle/>
                    <a:p>
                      <a:pPr marL="0" marR="0">
                        <a:lnSpc>
                          <a:spcPct val="107000"/>
                        </a:lnSpc>
                        <a:spcBef>
                          <a:spcPts val="0"/>
                        </a:spcBef>
                        <a:spcAft>
                          <a:spcPts val="0"/>
                        </a:spcAft>
                      </a:pPr>
                      <a:r>
                        <a:rPr lang="en-US" sz="1600" b="0" dirty="0" err="1">
                          <a:solidFill>
                            <a:schemeClr val="tx1"/>
                          </a:solidFill>
                          <a:effectLst/>
                        </a:rPr>
                        <a:t>Korkmaz</a:t>
                      </a:r>
                      <a:r>
                        <a:rPr lang="en-US" sz="1600" b="0" dirty="0">
                          <a:solidFill>
                            <a:schemeClr val="tx1"/>
                          </a:solidFill>
                          <a:effectLst/>
                        </a:rPr>
                        <a:t>, Ali</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877478142"/>
                  </a:ext>
                </a:extLst>
              </a:tr>
              <a:tr h="190500">
                <a:tc>
                  <a:txBody>
                    <a:bodyPr/>
                    <a:lstStyle/>
                    <a:p>
                      <a:pPr marL="0" marR="0">
                        <a:lnSpc>
                          <a:spcPct val="107000"/>
                        </a:lnSpc>
                        <a:spcBef>
                          <a:spcPts val="0"/>
                        </a:spcBef>
                        <a:spcAft>
                          <a:spcPts val="0"/>
                        </a:spcAft>
                      </a:pPr>
                      <a:r>
                        <a:rPr lang="en-US" sz="1600" b="0" dirty="0" err="1">
                          <a:solidFill>
                            <a:schemeClr val="tx1"/>
                          </a:solidFill>
                          <a:effectLst/>
                        </a:rPr>
                        <a:t>Kurup</a:t>
                      </a:r>
                      <a:r>
                        <a:rPr lang="en-US" sz="1600" b="0" dirty="0">
                          <a:solidFill>
                            <a:schemeClr val="tx1"/>
                          </a:solidFill>
                          <a:effectLst/>
                        </a:rPr>
                        <a:t>, Vishal</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774346421"/>
                  </a:ext>
                </a:extLst>
              </a:tr>
              <a:tr h="190500">
                <a:tc>
                  <a:txBody>
                    <a:bodyPr/>
                    <a:lstStyle/>
                    <a:p>
                      <a:pPr marL="0" marR="0">
                        <a:lnSpc>
                          <a:spcPct val="107000"/>
                        </a:lnSpc>
                        <a:spcBef>
                          <a:spcPts val="0"/>
                        </a:spcBef>
                        <a:spcAft>
                          <a:spcPts val="0"/>
                        </a:spcAft>
                      </a:pPr>
                      <a:r>
                        <a:rPr lang="en-US" sz="1600" b="0" dirty="0">
                          <a:solidFill>
                            <a:schemeClr val="tx1"/>
                          </a:solidFill>
                          <a:effectLst/>
                        </a:rPr>
                        <a:t>Laurent, Scott</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117402877"/>
                  </a:ext>
                </a:extLst>
              </a:tr>
              <a:tr h="190500">
                <a:tc>
                  <a:txBody>
                    <a:bodyPr/>
                    <a:lstStyle/>
                    <a:p>
                      <a:pPr marL="0" marR="0">
                        <a:lnSpc>
                          <a:spcPct val="107000"/>
                        </a:lnSpc>
                        <a:spcBef>
                          <a:spcPts val="0"/>
                        </a:spcBef>
                        <a:spcAft>
                          <a:spcPts val="0"/>
                        </a:spcAft>
                      </a:pPr>
                      <a:r>
                        <a:rPr lang="en-US" sz="1600" b="0" dirty="0" err="1">
                          <a:solidFill>
                            <a:schemeClr val="tx1"/>
                          </a:solidFill>
                          <a:effectLst/>
                        </a:rPr>
                        <a:t>Lillebo</a:t>
                      </a:r>
                      <a:r>
                        <a:rPr lang="en-US" sz="1600" b="0" dirty="0">
                          <a:solidFill>
                            <a:schemeClr val="tx1"/>
                          </a:solidFill>
                          <a:effectLst/>
                        </a:rPr>
                        <a:t>, Troy</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679908776"/>
                  </a:ext>
                </a:extLst>
              </a:tr>
              <a:tr h="190500">
                <a:tc>
                  <a:txBody>
                    <a:bodyPr/>
                    <a:lstStyle/>
                    <a:p>
                      <a:pPr marL="0" marR="0">
                        <a:lnSpc>
                          <a:spcPct val="107000"/>
                        </a:lnSpc>
                        <a:spcBef>
                          <a:spcPts val="0"/>
                        </a:spcBef>
                        <a:spcAft>
                          <a:spcPts val="0"/>
                        </a:spcAft>
                      </a:pPr>
                      <a:r>
                        <a:rPr lang="en-US" sz="1600" b="0" dirty="0" err="1">
                          <a:solidFill>
                            <a:schemeClr val="tx1"/>
                          </a:solidFill>
                          <a:effectLst/>
                        </a:rPr>
                        <a:t>Lindenbaum</a:t>
                      </a:r>
                      <a:r>
                        <a:rPr lang="en-US" sz="1600" b="0" dirty="0">
                          <a:solidFill>
                            <a:schemeClr val="tx1"/>
                          </a:solidFill>
                          <a:effectLst/>
                        </a:rPr>
                        <a:t>, Sharon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249805275"/>
                  </a:ext>
                </a:extLst>
              </a:tr>
              <a:tr h="190500">
                <a:tc>
                  <a:txBody>
                    <a:bodyPr/>
                    <a:lstStyle/>
                    <a:p>
                      <a:pPr marL="0" marR="0">
                        <a:lnSpc>
                          <a:spcPct val="107000"/>
                        </a:lnSpc>
                        <a:spcBef>
                          <a:spcPts val="0"/>
                        </a:spcBef>
                        <a:spcAft>
                          <a:spcPts val="0"/>
                        </a:spcAft>
                      </a:pPr>
                      <a:r>
                        <a:rPr lang="en-US" sz="1600" b="0" dirty="0" err="1">
                          <a:solidFill>
                            <a:schemeClr val="tx1"/>
                          </a:solidFill>
                          <a:effectLst/>
                        </a:rPr>
                        <a:t>Marken</a:t>
                      </a:r>
                      <a:r>
                        <a:rPr lang="en-US" sz="1600" b="0" dirty="0">
                          <a:solidFill>
                            <a:schemeClr val="tx1"/>
                          </a:solidFill>
                          <a:effectLst/>
                        </a:rPr>
                        <a:t>, Trish</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381329824"/>
                  </a:ext>
                </a:extLst>
              </a:tr>
              <a:tr h="190500">
                <a:tc>
                  <a:txBody>
                    <a:bodyPr/>
                    <a:lstStyle/>
                    <a:p>
                      <a:pPr marL="0" marR="0">
                        <a:lnSpc>
                          <a:spcPct val="107000"/>
                        </a:lnSpc>
                        <a:spcBef>
                          <a:spcPts val="0"/>
                        </a:spcBef>
                        <a:spcAft>
                          <a:spcPts val="0"/>
                        </a:spcAft>
                      </a:pPr>
                      <a:r>
                        <a:rPr lang="en-US" sz="1600" b="0" dirty="0">
                          <a:solidFill>
                            <a:schemeClr val="tx1"/>
                          </a:solidFill>
                          <a:effectLst/>
                        </a:rPr>
                        <a:t>McKusick, James</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4168123164"/>
                  </a:ext>
                </a:extLst>
              </a:tr>
              <a:tr h="190500">
                <a:tc>
                  <a:txBody>
                    <a:bodyPr/>
                    <a:lstStyle/>
                    <a:p>
                      <a:pPr marL="0" marR="0">
                        <a:lnSpc>
                          <a:spcPct val="107000"/>
                        </a:lnSpc>
                        <a:spcBef>
                          <a:spcPts val="0"/>
                        </a:spcBef>
                        <a:spcAft>
                          <a:spcPts val="0"/>
                        </a:spcAft>
                      </a:pPr>
                      <a:r>
                        <a:rPr lang="en-US" sz="1600" b="0" dirty="0">
                          <a:solidFill>
                            <a:schemeClr val="tx1"/>
                          </a:solidFill>
                          <a:effectLst/>
                        </a:rPr>
                        <a:t>McNeley, Kim</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917345279"/>
                  </a:ext>
                </a:extLst>
              </a:tr>
              <a:tr h="190500">
                <a:tc>
                  <a:txBody>
                    <a:bodyPr/>
                    <a:lstStyle/>
                    <a:p>
                      <a:pPr marL="0" marR="0">
                        <a:lnSpc>
                          <a:spcPct val="107000"/>
                        </a:lnSpc>
                        <a:spcBef>
                          <a:spcPts val="0"/>
                        </a:spcBef>
                        <a:spcAft>
                          <a:spcPts val="0"/>
                        </a:spcAft>
                      </a:pPr>
                      <a:r>
                        <a:rPr lang="en-US" sz="1600" b="0" dirty="0">
                          <a:solidFill>
                            <a:schemeClr val="tx1"/>
                          </a:solidFill>
                          <a:effectLst/>
                        </a:rPr>
                        <a:t>Mebane, Carla</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4041778322"/>
                  </a:ext>
                </a:extLst>
              </a:tr>
              <a:tr h="190500">
                <a:tc>
                  <a:txBody>
                    <a:bodyPr/>
                    <a:lstStyle/>
                    <a:p>
                      <a:pPr marL="0" marR="0">
                        <a:lnSpc>
                          <a:spcPct val="107000"/>
                        </a:lnSpc>
                        <a:spcBef>
                          <a:spcPts val="0"/>
                        </a:spcBef>
                        <a:spcAft>
                          <a:spcPts val="0"/>
                        </a:spcAft>
                      </a:pPr>
                      <a:r>
                        <a:rPr lang="en-US" sz="1600" b="0" dirty="0">
                          <a:solidFill>
                            <a:schemeClr val="tx1"/>
                          </a:solidFill>
                          <a:effectLst/>
                        </a:rPr>
                        <a:t>Melchert, Russ</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957976327"/>
                  </a:ext>
                </a:extLst>
              </a:tr>
              <a:tr h="190500">
                <a:tc>
                  <a:txBody>
                    <a:bodyPr/>
                    <a:lstStyle/>
                    <a:p>
                      <a:pPr marL="0" marR="0">
                        <a:lnSpc>
                          <a:spcPct val="107000"/>
                        </a:lnSpc>
                        <a:spcBef>
                          <a:spcPts val="0"/>
                        </a:spcBef>
                        <a:spcAft>
                          <a:spcPts val="0"/>
                        </a:spcAft>
                      </a:pPr>
                      <a:r>
                        <a:rPr lang="en-US" sz="1600" b="0" dirty="0">
                          <a:solidFill>
                            <a:schemeClr val="tx1"/>
                          </a:solidFill>
                          <a:effectLst/>
                        </a:rPr>
                        <a:t>Mitchell, </a:t>
                      </a:r>
                      <a:r>
                        <a:rPr lang="en-US" sz="1600" b="0" dirty="0" smtClean="0">
                          <a:solidFill>
                            <a:schemeClr val="tx1"/>
                          </a:solidFill>
                          <a:effectLst/>
                        </a:rPr>
                        <a:t>Linda</a:t>
                      </a:r>
                    </a:p>
                    <a:p>
                      <a:pPr marL="0" marR="0">
                        <a:lnSpc>
                          <a:spcPct val="107000"/>
                        </a:lnSpc>
                        <a:spcBef>
                          <a:spcPts val="0"/>
                        </a:spcBef>
                        <a:spcAft>
                          <a:spcPts val="0"/>
                        </a:spcAft>
                      </a:pPr>
                      <a:r>
                        <a:rPr lang="en-US" sz="16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Perry, Justin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972113616"/>
                  </a:ext>
                </a:extLst>
              </a:tr>
              <a:tr h="190500">
                <a:tc>
                  <a:txBody>
                    <a:bodyPr/>
                    <a:lstStyle/>
                    <a:p>
                      <a:pPr marL="0" marR="0">
                        <a:lnSpc>
                          <a:spcPct val="107000"/>
                        </a:lnSpc>
                        <a:spcBef>
                          <a:spcPts val="0"/>
                        </a:spcBef>
                        <a:spcAft>
                          <a:spcPts val="0"/>
                        </a:spcAft>
                      </a:pPr>
                      <a:r>
                        <a:rPr lang="en-US" sz="1600" b="0" dirty="0" err="1">
                          <a:solidFill>
                            <a:schemeClr val="tx1"/>
                          </a:solidFill>
                          <a:effectLst/>
                        </a:rPr>
                        <a:t>Prettejohn</a:t>
                      </a:r>
                      <a:r>
                        <a:rPr lang="en-US" sz="1600" b="0" dirty="0">
                          <a:solidFill>
                            <a:schemeClr val="tx1"/>
                          </a:solidFill>
                          <a:effectLst/>
                        </a:rPr>
                        <a:t>, Amy</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3321039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59974644"/>
              </p:ext>
            </p:extLst>
          </p:nvPr>
        </p:nvGraphicFramePr>
        <p:xfrm>
          <a:off x="7225858" y="1607964"/>
          <a:ext cx="2251297" cy="4249738"/>
        </p:xfrm>
        <a:graphic>
          <a:graphicData uri="http://schemas.openxmlformats.org/drawingml/2006/table">
            <a:tbl>
              <a:tblPr firstRow="1" firstCol="1" bandRow="1">
                <a:tableStyleId>{5C22544A-7EE6-4342-B048-85BDC9FD1C3A}</a:tableStyleId>
              </a:tblPr>
              <a:tblGrid>
                <a:gridCol w="2251297">
                  <a:extLst>
                    <a:ext uri="{9D8B030D-6E8A-4147-A177-3AD203B41FA5}">
                      <a16:colId xmlns:a16="http://schemas.microsoft.com/office/drawing/2014/main" val="665596345"/>
                    </a:ext>
                  </a:extLst>
                </a:gridCol>
              </a:tblGrid>
              <a:tr h="190500">
                <a:tc>
                  <a:txBody>
                    <a:bodyPr/>
                    <a:lstStyle/>
                    <a:p>
                      <a:pPr marL="0" marR="0">
                        <a:lnSpc>
                          <a:spcPct val="107000"/>
                        </a:lnSpc>
                        <a:spcBef>
                          <a:spcPts val="0"/>
                        </a:spcBef>
                        <a:spcAft>
                          <a:spcPts val="0"/>
                        </a:spcAft>
                      </a:pPr>
                      <a:r>
                        <a:rPr lang="en-US" sz="1600" b="0" dirty="0" err="1">
                          <a:solidFill>
                            <a:schemeClr val="tx1"/>
                          </a:solidFill>
                          <a:effectLst/>
                        </a:rPr>
                        <a:t>Quaintance</a:t>
                      </a:r>
                      <a:r>
                        <a:rPr lang="en-US" sz="1600" b="0" dirty="0">
                          <a:solidFill>
                            <a:schemeClr val="tx1"/>
                          </a:solidFill>
                          <a:effectLst/>
                        </a:rPr>
                        <a:t>, Jennifer</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4071800377"/>
                  </a:ext>
                </a:extLst>
              </a:tr>
              <a:tr h="190500">
                <a:tc>
                  <a:txBody>
                    <a:bodyPr/>
                    <a:lstStyle/>
                    <a:p>
                      <a:pPr marL="0" marR="0">
                        <a:lnSpc>
                          <a:spcPct val="107000"/>
                        </a:lnSpc>
                        <a:spcBef>
                          <a:spcPts val="0"/>
                        </a:spcBef>
                        <a:spcAft>
                          <a:spcPts val="0"/>
                        </a:spcAft>
                      </a:pPr>
                      <a:r>
                        <a:rPr lang="en-US" sz="1600" b="0" dirty="0">
                          <a:solidFill>
                            <a:schemeClr val="tx1"/>
                          </a:solidFill>
                          <a:effectLst/>
                        </a:rPr>
                        <a:t>Reed, Aaron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05342039"/>
                  </a:ext>
                </a:extLst>
              </a:tr>
              <a:tr h="190500">
                <a:tc>
                  <a:txBody>
                    <a:bodyPr/>
                    <a:lstStyle/>
                    <a:p>
                      <a:pPr marL="0" marR="0">
                        <a:lnSpc>
                          <a:spcPct val="107000"/>
                        </a:lnSpc>
                        <a:spcBef>
                          <a:spcPts val="0"/>
                        </a:spcBef>
                        <a:spcAft>
                          <a:spcPts val="0"/>
                        </a:spcAft>
                      </a:pPr>
                      <a:r>
                        <a:rPr lang="en-US" sz="1600" b="0" dirty="0" err="1">
                          <a:solidFill>
                            <a:schemeClr val="tx1"/>
                          </a:solidFill>
                          <a:effectLst/>
                        </a:rPr>
                        <a:t>Schlein</a:t>
                      </a:r>
                      <a:r>
                        <a:rPr lang="en-US" sz="1600" b="0" dirty="0">
                          <a:solidFill>
                            <a:schemeClr val="tx1"/>
                          </a:solidFill>
                          <a:effectLst/>
                        </a:rPr>
                        <a:t>, Candace</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176094477"/>
                  </a:ext>
                </a:extLst>
              </a:tr>
              <a:tr h="190500">
                <a:tc>
                  <a:txBody>
                    <a:bodyPr/>
                    <a:lstStyle/>
                    <a:p>
                      <a:pPr marL="0" marR="0">
                        <a:lnSpc>
                          <a:spcPct val="107000"/>
                        </a:lnSpc>
                        <a:spcBef>
                          <a:spcPts val="0"/>
                        </a:spcBef>
                        <a:spcAft>
                          <a:spcPts val="0"/>
                        </a:spcAft>
                      </a:pPr>
                      <a:r>
                        <a:rPr lang="en-US" sz="1600" b="0" dirty="0" err="1">
                          <a:solidFill>
                            <a:schemeClr val="tx1"/>
                          </a:solidFill>
                          <a:effectLst/>
                        </a:rPr>
                        <a:t>Soder</a:t>
                      </a:r>
                      <a:r>
                        <a:rPr lang="en-US" sz="1600" b="0" dirty="0">
                          <a:solidFill>
                            <a:schemeClr val="tx1"/>
                          </a:solidFill>
                          <a:effectLst/>
                        </a:rPr>
                        <a:t>, Aidan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920293456"/>
                  </a:ext>
                </a:extLst>
              </a:tr>
              <a:tr h="190500">
                <a:tc>
                  <a:txBody>
                    <a:bodyPr/>
                    <a:lstStyle/>
                    <a:p>
                      <a:pPr marL="0" marR="0">
                        <a:lnSpc>
                          <a:spcPct val="107000"/>
                        </a:lnSpc>
                        <a:spcBef>
                          <a:spcPts val="0"/>
                        </a:spcBef>
                        <a:spcAft>
                          <a:spcPts val="0"/>
                        </a:spcAft>
                      </a:pPr>
                      <a:r>
                        <a:rPr lang="en-US" sz="1600" b="0" dirty="0" err="1">
                          <a:solidFill>
                            <a:schemeClr val="tx1"/>
                          </a:solidFill>
                          <a:effectLst/>
                        </a:rPr>
                        <a:t>Spenner</a:t>
                      </a:r>
                      <a:r>
                        <a:rPr lang="en-US" sz="1600" b="0" dirty="0">
                          <a:solidFill>
                            <a:schemeClr val="tx1"/>
                          </a:solidFill>
                          <a:effectLst/>
                        </a:rPr>
                        <a:t>, Anne</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3609251541"/>
                  </a:ext>
                </a:extLst>
              </a:tr>
              <a:tr h="190500">
                <a:tc>
                  <a:txBody>
                    <a:bodyPr/>
                    <a:lstStyle/>
                    <a:p>
                      <a:pPr marL="0" marR="0">
                        <a:lnSpc>
                          <a:spcPct val="107000"/>
                        </a:lnSpc>
                        <a:spcBef>
                          <a:spcPts val="0"/>
                        </a:spcBef>
                        <a:spcAft>
                          <a:spcPts val="0"/>
                        </a:spcAft>
                      </a:pPr>
                      <a:r>
                        <a:rPr lang="en-US" sz="1600" b="0" dirty="0">
                          <a:solidFill>
                            <a:schemeClr val="tx1"/>
                          </a:solidFill>
                          <a:effectLst/>
                        </a:rPr>
                        <a:t>Swink, </a:t>
                      </a:r>
                      <a:r>
                        <a:rPr lang="en-US" sz="1600" b="0" dirty="0" smtClean="0">
                          <a:solidFill>
                            <a:schemeClr val="tx1"/>
                          </a:solidFill>
                          <a:effectLst/>
                        </a:rPr>
                        <a:t>Doug</a:t>
                      </a:r>
                    </a:p>
                    <a:p>
                      <a:pPr marL="0" marR="0">
                        <a:lnSpc>
                          <a:spcPct val="107000"/>
                        </a:lnSpc>
                        <a:spcBef>
                          <a:spcPts val="0"/>
                        </a:spcBef>
                        <a:spcAft>
                          <a:spcPts val="0"/>
                        </a:spcAft>
                      </a:pPr>
                      <a:r>
                        <a:rPr lang="en-US" sz="16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Vaught, Wayne</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580388410"/>
                  </a:ext>
                </a:extLst>
              </a:tr>
              <a:tr h="190500">
                <a:tc>
                  <a:txBody>
                    <a:bodyPr/>
                    <a:lstStyle/>
                    <a:p>
                      <a:pPr marL="0" marR="0">
                        <a:lnSpc>
                          <a:spcPct val="107000"/>
                        </a:lnSpc>
                        <a:spcBef>
                          <a:spcPts val="0"/>
                        </a:spcBef>
                        <a:spcAft>
                          <a:spcPts val="0"/>
                        </a:spcAft>
                      </a:pPr>
                      <a:r>
                        <a:rPr lang="en-US" sz="1600" b="0" dirty="0">
                          <a:solidFill>
                            <a:schemeClr val="tx1"/>
                          </a:solidFill>
                          <a:effectLst/>
                        </a:rPr>
                        <a:t>Waddell, Jennifer</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786306568"/>
                  </a:ext>
                </a:extLst>
              </a:tr>
              <a:tr h="190500">
                <a:tc>
                  <a:txBody>
                    <a:bodyPr/>
                    <a:lstStyle/>
                    <a:p>
                      <a:pPr marL="0" marR="0">
                        <a:lnSpc>
                          <a:spcPct val="107000"/>
                        </a:lnSpc>
                        <a:spcBef>
                          <a:spcPts val="0"/>
                        </a:spcBef>
                        <a:spcAft>
                          <a:spcPts val="0"/>
                        </a:spcAft>
                      </a:pPr>
                      <a:r>
                        <a:rPr lang="en-US" sz="1600" b="0" dirty="0">
                          <a:solidFill>
                            <a:schemeClr val="tx1"/>
                          </a:solidFill>
                          <a:effectLst/>
                        </a:rPr>
                        <a:t>Ward-Smith, Peggy</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02761041"/>
                  </a:ext>
                </a:extLst>
              </a:tr>
              <a:tr h="190500">
                <a:tc>
                  <a:txBody>
                    <a:bodyPr/>
                    <a:lstStyle/>
                    <a:p>
                      <a:pPr marL="0" marR="0">
                        <a:lnSpc>
                          <a:spcPct val="107000"/>
                        </a:lnSpc>
                        <a:spcBef>
                          <a:spcPts val="0"/>
                        </a:spcBef>
                        <a:spcAft>
                          <a:spcPts val="0"/>
                        </a:spcAft>
                      </a:pPr>
                      <a:r>
                        <a:rPr lang="en-US" sz="1600" b="0" dirty="0">
                          <a:solidFill>
                            <a:schemeClr val="tx1"/>
                          </a:solidFill>
                          <a:effectLst/>
                        </a:rPr>
                        <a:t>Weddle, Dan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182835552"/>
                  </a:ext>
                </a:extLst>
              </a:tr>
              <a:tr h="190500">
                <a:tc>
                  <a:txBody>
                    <a:bodyPr/>
                    <a:lstStyle/>
                    <a:p>
                      <a:pPr marL="0" marR="0">
                        <a:lnSpc>
                          <a:spcPct val="107000"/>
                        </a:lnSpc>
                        <a:spcBef>
                          <a:spcPts val="0"/>
                        </a:spcBef>
                        <a:spcAft>
                          <a:spcPts val="0"/>
                        </a:spcAft>
                      </a:pPr>
                      <a:r>
                        <a:rPr lang="en-US" sz="1600" b="0" dirty="0">
                          <a:solidFill>
                            <a:schemeClr val="tx1"/>
                          </a:solidFill>
                          <a:effectLst/>
                        </a:rPr>
                        <a:t>Wells, Todd</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604588984"/>
                  </a:ext>
                </a:extLst>
              </a:tr>
              <a:tr h="190500">
                <a:tc>
                  <a:txBody>
                    <a:bodyPr/>
                    <a:lstStyle/>
                    <a:p>
                      <a:pPr marL="0" marR="0">
                        <a:lnSpc>
                          <a:spcPct val="107000"/>
                        </a:lnSpc>
                        <a:spcBef>
                          <a:spcPts val="0"/>
                        </a:spcBef>
                        <a:spcAft>
                          <a:spcPts val="0"/>
                        </a:spcAft>
                      </a:pPr>
                      <a:r>
                        <a:rPr lang="en-US" sz="1600" b="0" dirty="0">
                          <a:solidFill>
                            <a:schemeClr val="tx1"/>
                          </a:solidFill>
                          <a:effectLst/>
                        </a:rPr>
                        <a:t>Wilkerson, Karen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414365866"/>
                  </a:ext>
                </a:extLst>
              </a:tr>
              <a:tr h="190500">
                <a:tc>
                  <a:txBody>
                    <a:bodyPr/>
                    <a:lstStyle/>
                    <a:p>
                      <a:pPr marL="0" marR="0">
                        <a:lnSpc>
                          <a:spcPct val="107000"/>
                        </a:lnSpc>
                        <a:spcBef>
                          <a:spcPts val="0"/>
                        </a:spcBef>
                        <a:spcAft>
                          <a:spcPts val="0"/>
                        </a:spcAft>
                      </a:pPr>
                      <a:r>
                        <a:rPr lang="en-US" sz="1600" b="0" dirty="0">
                          <a:solidFill>
                            <a:schemeClr val="tx1"/>
                          </a:solidFill>
                          <a:effectLst/>
                        </a:rPr>
                        <a:t>Wilson, Carla</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621920454"/>
                  </a:ext>
                </a:extLst>
              </a:tr>
              <a:tr h="190500">
                <a:tc>
                  <a:txBody>
                    <a:bodyPr/>
                    <a:lstStyle/>
                    <a:p>
                      <a:pPr marL="0" marR="0">
                        <a:lnSpc>
                          <a:spcPct val="107000"/>
                        </a:lnSpc>
                        <a:spcBef>
                          <a:spcPts val="0"/>
                        </a:spcBef>
                        <a:spcAft>
                          <a:spcPts val="0"/>
                        </a:spcAft>
                      </a:pPr>
                      <a:r>
                        <a:rPr lang="en-US" sz="1600" b="0" dirty="0">
                          <a:solidFill>
                            <a:schemeClr val="tx1"/>
                          </a:solidFill>
                          <a:effectLst/>
                        </a:rPr>
                        <a:t>Wilson, Jay</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286461590"/>
                  </a:ext>
                </a:extLst>
              </a:tr>
              <a:tr h="190500">
                <a:tc>
                  <a:txBody>
                    <a:bodyPr/>
                    <a:lstStyle/>
                    <a:p>
                      <a:pPr marL="0" marR="0">
                        <a:lnSpc>
                          <a:spcPct val="107000"/>
                        </a:lnSpc>
                        <a:spcBef>
                          <a:spcPts val="0"/>
                        </a:spcBef>
                        <a:spcAft>
                          <a:spcPts val="0"/>
                        </a:spcAft>
                      </a:pPr>
                      <a:r>
                        <a:rPr lang="en-US" sz="1600" b="0" dirty="0">
                          <a:solidFill>
                            <a:schemeClr val="tx1"/>
                          </a:solidFill>
                          <a:effectLst/>
                        </a:rPr>
                        <a:t>Wilson, Susan</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435322852"/>
                  </a:ext>
                </a:extLst>
              </a:tr>
              <a:tr h="190500">
                <a:tc>
                  <a:txBody>
                    <a:bodyPr/>
                    <a:lstStyle/>
                    <a:p>
                      <a:pPr marL="0" marR="0">
                        <a:lnSpc>
                          <a:spcPct val="107000"/>
                        </a:lnSpc>
                        <a:spcBef>
                          <a:spcPts val="0"/>
                        </a:spcBef>
                        <a:spcAft>
                          <a:spcPts val="0"/>
                        </a:spcAft>
                      </a:pPr>
                      <a:r>
                        <a:rPr lang="en-US" sz="1600" b="0" dirty="0">
                          <a:solidFill>
                            <a:schemeClr val="tx1"/>
                          </a:solidFill>
                          <a:effectLst/>
                        </a:rPr>
                        <a:t>Wyatt, Sybil</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2244448887"/>
                  </a:ext>
                </a:extLst>
              </a:tr>
              <a:tr h="190500">
                <a:tc>
                  <a:txBody>
                    <a:bodyPr/>
                    <a:lstStyle/>
                    <a:p>
                      <a:pPr marL="0" marR="0">
                        <a:lnSpc>
                          <a:spcPct val="107000"/>
                        </a:lnSpc>
                        <a:spcBef>
                          <a:spcPts val="0"/>
                        </a:spcBef>
                        <a:spcAft>
                          <a:spcPts val="0"/>
                        </a:spcAft>
                      </a:pPr>
                      <a:r>
                        <a:rPr lang="en-US" sz="1600" b="0" dirty="0">
                          <a:solidFill>
                            <a:schemeClr val="tx1"/>
                          </a:solidFill>
                          <a:effectLst/>
                        </a:rPr>
                        <a:t>Young, Scott</a:t>
                      </a:r>
                      <a:endPar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alpha val="0"/>
                      </a:schemeClr>
                    </a:solidFill>
                  </a:tcPr>
                </a:tc>
                <a:extLst>
                  <a:ext uri="{0D108BD9-81ED-4DB2-BD59-A6C34878D82A}">
                    <a16:rowId xmlns:a16="http://schemas.microsoft.com/office/drawing/2014/main" val="1807050906"/>
                  </a:ext>
                </a:extLst>
              </a:tr>
            </a:tbl>
          </a:graphicData>
        </a:graphic>
      </p:graphicFrame>
    </p:spTree>
    <p:extLst>
      <p:ext uri="{BB962C8B-B14F-4D97-AF65-F5344CB8AC3E}">
        <p14:creationId xmlns:p14="http://schemas.microsoft.com/office/powerpoint/2010/main" val="353440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UMKC</a:t>
            </a:r>
            <a:endParaRPr lang="en-US" dirty="0"/>
          </a:p>
        </p:txBody>
      </p:sp>
      <p:sp>
        <p:nvSpPr>
          <p:cNvPr id="3" name="Text Placeholder 2"/>
          <p:cNvSpPr>
            <a:spLocks noGrp="1"/>
          </p:cNvSpPr>
          <p:nvPr>
            <p:ph type="body" idx="1"/>
          </p:nvPr>
        </p:nvSpPr>
        <p:spPr/>
        <p:txBody>
          <a:bodyPr/>
          <a:lstStyle/>
          <a:p>
            <a:r>
              <a:rPr lang="en-US" dirty="0" smtClean="0"/>
              <a:t>Provost Bichelmeyer</a:t>
            </a:r>
            <a:endParaRPr lang="en-US" dirty="0"/>
          </a:p>
        </p:txBody>
      </p:sp>
    </p:spTree>
    <p:extLst>
      <p:ext uri="{BB962C8B-B14F-4D97-AF65-F5344CB8AC3E}">
        <p14:creationId xmlns:p14="http://schemas.microsoft.com/office/powerpoint/2010/main" val="42204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Goals for Town Hall</a:t>
            </a:r>
            <a:endParaRPr lang="en-US" dirty="0"/>
          </a:p>
        </p:txBody>
      </p:sp>
      <p:sp>
        <p:nvSpPr>
          <p:cNvPr id="4" name="Content Placeholder 3"/>
          <p:cNvSpPr>
            <a:spLocks noGrp="1"/>
          </p:cNvSpPr>
          <p:nvPr>
            <p:ph idx="1"/>
          </p:nvPr>
        </p:nvSpPr>
        <p:spPr>
          <a:xfrm>
            <a:off x="838199" y="1825625"/>
            <a:ext cx="10988616" cy="4351338"/>
          </a:xfrm>
        </p:spPr>
        <p:txBody>
          <a:bodyPr/>
          <a:lstStyle/>
          <a:p>
            <a:r>
              <a:rPr lang="en-US" dirty="0" smtClean="0"/>
              <a:t>Learn about the Higher Learning Commission and the institutional/regional accreditation process</a:t>
            </a:r>
          </a:p>
          <a:p>
            <a:r>
              <a:rPr lang="en-US" dirty="0" smtClean="0"/>
              <a:t>Provide transparency to UMKC’s preparation for our 10-year comprehensive evaluation and site visit on December 2 &amp; 3, 2019</a:t>
            </a:r>
          </a:p>
          <a:p>
            <a:r>
              <a:rPr lang="en-US" dirty="0" smtClean="0"/>
              <a:t>Solicit feedback </a:t>
            </a:r>
          </a:p>
          <a:p>
            <a:r>
              <a:rPr lang="en-US" dirty="0" smtClean="0"/>
              <a:t>Answer questions</a:t>
            </a:r>
          </a:p>
          <a:p>
            <a:r>
              <a:rPr lang="en-US" dirty="0" smtClean="0"/>
              <a:t>Try to accomplish the above in as interactive manner possible</a:t>
            </a:r>
          </a:p>
          <a:p>
            <a:endParaRPr lang="en-US" dirty="0"/>
          </a:p>
        </p:txBody>
      </p:sp>
    </p:spTree>
    <p:extLst>
      <p:ext uri="{BB962C8B-B14F-4D97-AF65-F5344CB8AC3E}">
        <p14:creationId xmlns:p14="http://schemas.microsoft.com/office/powerpoint/2010/main" val="12947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Connection with Strategic Plan and Student Success Model</a:t>
            </a:r>
            <a:endParaRPr lang="en-US"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47801" y="1825625"/>
            <a:ext cx="3362397" cy="4351338"/>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p:spPr>
      </p:pic>
    </p:spTree>
    <p:extLst>
      <p:ext uri="{BB962C8B-B14F-4D97-AF65-F5344CB8AC3E}">
        <p14:creationId xmlns:p14="http://schemas.microsoft.com/office/powerpoint/2010/main" val="7446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Mission</a:t>
            </a:r>
            <a:endParaRPr lang="en-US" dirty="0"/>
          </a:p>
        </p:txBody>
      </p:sp>
      <p:sp>
        <p:nvSpPr>
          <p:cNvPr id="3" name="Content Placeholder 2"/>
          <p:cNvSpPr>
            <a:spLocks noGrp="1"/>
          </p:cNvSpPr>
          <p:nvPr>
            <p:ph idx="1"/>
          </p:nvPr>
        </p:nvSpPr>
        <p:spPr>
          <a:xfrm>
            <a:off x="838200" y="1500554"/>
            <a:ext cx="10515600" cy="4676409"/>
          </a:xfrm>
        </p:spPr>
        <p:txBody>
          <a:bodyPr>
            <a:noAutofit/>
          </a:bodyPr>
          <a:lstStyle/>
          <a:p>
            <a:pPr marL="0" indent="0">
              <a:lnSpc>
                <a:spcPct val="100000"/>
              </a:lnSpc>
              <a:buNone/>
            </a:pPr>
            <a:r>
              <a:rPr lang="en-US" dirty="0"/>
              <a:t>As an urban research university, the mission of the University of Missouri-Kansas City (UMKC) is to promote learning through </a:t>
            </a:r>
            <a:r>
              <a:rPr lang="en-US" dirty="0" smtClean="0"/>
              <a:t>the discovery</a:t>
            </a:r>
            <a:r>
              <a:rPr lang="en-US" dirty="0"/>
              <a:t>, preservation and dissemination of knowledge of public value across a broad spectrum of disciplines and fields of study. </a:t>
            </a:r>
            <a:endParaRPr lang="en-US" dirty="0" smtClean="0"/>
          </a:p>
          <a:p>
            <a:pPr marL="0" indent="0">
              <a:lnSpc>
                <a:spcPct val="100000"/>
              </a:lnSpc>
              <a:buNone/>
            </a:pPr>
            <a:r>
              <a:rPr lang="en-US" dirty="0" smtClean="0"/>
              <a:t>UMKC celebrates </a:t>
            </a:r>
            <a:r>
              <a:rPr lang="en-US" dirty="0"/>
              <a:t>the individual and embodies diversity and inclusion by intertwining these goals with innovation to enable </a:t>
            </a:r>
            <a:r>
              <a:rPr lang="en-US" dirty="0" smtClean="0"/>
              <a:t>transformational societal </a:t>
            </a:r>
            <a:r>
              <a:rPr lang="en-US" dirty="0"/>
              <a:t>impact aimed at bringing cultural, social, health and economic prosperity to the metropolitan, regional and global </a:t>
            </a:r>
            <a:r>
              <a:rPr lang="en-US" dirty="0" smtClean="0"/>
              <a:t>communities it </a:t>
            </a:r>
            <a:r>
              <a:rPr lang="en-US" dirty="0"/>
              <a:t>serves.</a:t>
            </a:r>
          </a:p>
        </p:txBody>
      </p:sp>
    </p:spTree>
    <p:extLst>
      <p:ext uri="{BB962C8B-B14F-4D97-AF65-F5344CB8AC3E}">
        <p14:creationId xmlns:p14="http://schemas.microsoft.com/office/powerpoint/2010/main" val="3905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charset="0"/>
                <a:ea typeface="Arial" charset="0"/>
                <a:cs typeface="Arial" charset="0"/>
              </a:rPr>
              <a:t>Strategic Plan Pillars - </a:t>
            </a:r>
            <a:r>
              <a:rPr lang="en-US" sz="3200" i="1" dirty="0" smtClean="0">
                <a:latin typeface="Arial" charset="0"/>
                <a:ea typeface="Arial" charset="0"/>
                <a:cs typeface="Arial" charset="0"/>
              </a:rPr>
              <a:t>Overview</a:t>
            </a:r>
            <a:endParaRPr lang="en-US" sz="3200" i="1" dirty="0">
              <a:latin typeface="Arial" charset="0"/>
              <a:ea typeface="Arial" charset="0"/>
              <a:cs typeface="Arial" charset="0"/>
            </a:endParaRPr>
          </a:p>
        </p:txBody>
      </p:sp>
      <p:sp>
        <p:nvSpPr>
          <p:cNvPr id="3" name="Content Placeholder 2"/>
          <p:cNvSpPr>
            <a:spLocks noGrp="1"/>
          </p:cNvSpPr>
          <p:nvPr>
            <p:ph idx="1"/>
          </p:nvPr>
        </p:nvSpPr>
        <p:spPr>
          <a:xfrm>
            <a:off x="3886200" y="1543552"/>
            <a:ext cx="7341637" cy="3722125"/>
          </a:xfrm>
        </p:spPr>
        <p:txBody>
          <a:bodyPr>
            <a:normAutofit lnSpcReduction="10000"/>
          </a:bodyPr>
          <a:lstStyle/>
          <a:p>
            <a:pPr marL="571500" indent="-571500">
              <a:buFont typeface="+mj-lt"/>
              <a:buAutoNum type="romanUcPeriod"/>
            </a:pPr>
            <a:r>
              <a:rPr lang="en-US" dirty="0"/>
              <a:t>Provide exceptional student learning, success and </a:t>
            </a:r>
            <a:r>
              <a:rPr lang="en-US" dirty="0" smtClean="0"/>
              <a:t>experience</a:t>
            </a:r>
          </a:p>
          <a:p>
            <a:pPr marL="571500" indent="-571500">
              <a:buFont typeface="+mj-lt"/>
              <a:buAutoNum type="romanUcPeriod"/>
            </a:pPr>
            <a:r>
              <a:rPr lang="en-US" sz="2400" dirty="0"/>
              <a:t>Become a thriving discovery </a:t>
            </a:r>
            <a:r>
              <a:rPr lang="en-US" sz="2400" dirty="0" smtClean="0"/>
              <a:t>enterprise</a:t>
            </a:r>
          </a:p>
          <a:p>
            <a:pPr marL="571500" indent="-571500">
              <a:buFont typeface="+mj-lt"/>
              <a:buAutoNum type="romanUcPeriod"/>
            </a:pPr>
            <a:r>
              <a:rPr lang="en-US" sz="2400" dirty="0" smtClean="0"/>
              <a:t>Transform </a:t>
            </a:r>
            <a:r>
              <a:rPr lang="en-US" sz="2400" dirty="0"/>
              <a:t>our community and region with </a:t>
            </a:r>
            <a:r>
              <a:rPr lang="en-US" sz="2400" dirty="0" smtClean="0"/>
              <a:t>impactful engagement</a:t>
            </a:r>
          </a:p>
          <a:p>
            <a:pPr marL="571500" indent="-571500">
              <a:buFont typeface="+mj-lt"/>
              <a:buAutoNum type="romanUcPeriod"/>
            </a:pPr>
            <a:r>
              <a:rPr lang="en-US" sz="2400" dirty="0" smtClean="0"/>
              <a:t>Foster an environment of invigorating multiculturalism, globalism, diversity and inclusion</a:t>
            </a:r>
          </a:p>
          <a:p>
            <a:pPr marL="571500" indent="-571500">
              <a:buFont typeface="+mj-lt"/>
              <a:buAutoNum type="romanUcPeriod"/>
            </a:pPr>
            <a:r>
              <a:rPr lang="en-US" sz="2400" dirty="0" smtClean="0"/>
              <a:t>Develop </a:t>
            </a:r>
            <a:r>
              <a:rPr lang="en-US" sz="2400" dirty="0"/>
              <a:t>a strong and resilient people, process and </a:t>
            </a:r>
            <a:r>
              <a:rPr lang="en-US" sz="2400" dirty="0" smtClean="0"/>
              <a:t>physical infrastructure</a:t>
            </a:r>
            <a:endParaRPr lang="en-US" sz="2400" dirty="0"/>
          </a:p>
        </p:txBody>
      </p:sp>
      <p:grpSp>
        <p:nvGrpSpPr>
          <p:cNvPr id="10" name="Group 9"/>
          <p:cNvGrpSpPr/>
          <p:nvPr/>
        </p:nvGrpSpPr>
        <p:grpSpPr>
          <a:xfrm>
            <a:off x="1157622" y="2174102"/>
            <a:ext cx="1609749" cy="1315546"/>
            <a:chOff x="227177" y="2137250"/>
            <a:chExt cx="1609749" cy="1210438"/>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326" y="2137250"/>
              <a:ext cx="563516" cy="56351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806" y="2137250"/>
              <a:ext cx="563516" cy="56351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177" y="2784172"/>
              <a:ext cx="563516" cy="56351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940" y="2784172"/>
              <a:ext cx="563516" cy="56351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3410" y="2784172"/>
              <a:ext cx="563516" cy="563516"/>
            </a:xfrm>
            <a:prstGeom prst="rect">
              <a:avLst/>
            </a:prstGeom>
          </p:spPr>
        </p:pic>
      </p:grpSp>
      <p:sp>
        <p:nvSpPr>
          <p:cNvPr id="9" name="Rectangle 8"/>
          <p:cNvSpPr/>
          <p:nvPr/>
        </p:nvSpPr>
        <p:spPr>
          <a:xfrm>
            <a:off x="548133" y="5265677"/>
            <a:ext cx="11095733" cy="617342"/>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FOUNDATIONAL COMMITMENT TO OUR PEOPLE</a:t>
            </a:r>
            <a:endParaRPr lang="en-US" sz="2400" b="1" dirty="0"/>
          </a:p>
        </p:txBody>
      </p:sp>
      <p:sp>
        <p:nvSpPr>
          <p:cNvPr id="11" name="Left Brace 10"/>
          <p:cNvSpPr/>
          <p:nvPr/>
        </p:nvSpPr>
        <p:spPr>
          <a:xfrm>
            <a:off x="3478796" y="1690688"/>
            <a:ext cx="281442" cy="3254536"/>
          </a:xfrm>
          <a:prstGeom prst="leftBrace">
            <a:avLst>
              <a:gd name="adj1" fmla="val 8333"/>
              <a:gd name="adj2" fmla="val 27455"/>
            </a:avLst>
          </a:prstGeom>
          <a:no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Plus 12"/>
          <p:cNvSpPr/>
          <p:nvPr/>
        </p:nvSpPr>
        <p:spPr>
          <a:xfrm>
            <a:off x="1581254" y="3973062"/>
            <a:ext cx="747084" cy="731530"/>
          </a:xfrm>
          <a:prstGeom prst="mathPlus">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258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50600" cy="1325563"/>
          </a:xfrm>
        </p:spPr>
        <p:txBody>
          <a:bodyPr>
            <a:normAutofit/>
          </a:bodyPr>
          <a:lstStyle/>
          <a:p>
            <a:r>
              <a:rPr lang="en-US" sz="4000" dirty="0" smtClean="0">
                <a:latin typeface="Arial" charset="0"/>
                <a:ea typeface="Arial" charset="0"/>
                <a:cs typeface="Arial" charset="0"/>
              </a:rPr>
              <a:t>UMKC Needs a Student Success Model</a:t>
            </a:r>
            <a:endParaRPr lang="en-US" sz="4000" dirty="0">
              <a:latin typeface="Arial" charset="0"/>
              <a:ea typeface="Arial" charset="0"/>
              <a:cs typeface="Arial" charset="0"/>
            </a:endParaRPr>
          </a:p>
        </p:txBody>
      </p:sp>
      <p:sp>
        <p:nvSpPr>
          <p:cNvPr id="3" name="Content Placeholder 2"/>
          <p:cNvSpPr>
            <a:spLocks noGrp="1"/>
          </p:cNvSpPr>
          <p:nvPr>
            <p:ph idx="1"/>
          </p:nvPr>
        </p:nvSpPr>
        <p:spPr>
          <a:xfrm>
            <a:off x="838200" y="1825625"/>
            <a:ext cx="10515600" cy="3203575"/>
          </a:xfrm>
        </p:spPr>
        <p:txBody>
          <a:bodyPr>
            <a:normAutofit lnSpcReduction="10000"/>
          </a:bodyPr>
          <a:lstStyle/>
          <a:p>
            <a:pPr marL="320040" indent="-320040">
              <a:buSzPct val="90000"/>
            </a:pPr>
            <a:r>
              <a:rPr lang="en-US" dirty="0" smtClean="0"/>
              <a:t>UMKC has a moral imperative to increase our retention, persistence, and completion rates.</a:t>
            </a:r>
          </a:p>
          <a:p>
            <a:pPr marL="320040" indent="-320040">
              <a:buSzPct val="90000"/>
            </a:pPr>
            <a:r>
              <a:rPr lang="en-US" dirty="0" smtClean="0"/>
              <a:t>Student success is everyone’s responsibility.</a:t>
            </a:r>
          </a:p>
          <a:p>
            <a:pPr marL="320040" indent="-320040">
              <a:buSzPct val="90000"/>
            </a:pPr>
            <a:r>
              <a:rPr lang="en-US" dirty="0" smtClean="0"/>
              <a:t>Nationally enrollment in higher education is in historic decline. We need to work smarter and harder to reach our persistence goals.</a:t>
            </a:r>
          </a:p>
          <a:p>
            <a:pPr marL="320040" indent="-320040">
              <a:buSzPct val="90000"/>
            </a:pPr>
            <a:r>
              <a:rPr lang="en-US" dirty="0" smtClean="0"/>
              <a:t>Student Success Model drives resources and investments to increase student outcomes.</a:t>
            </a:r>
          </a:p>
          <a:p>
            <a:endParaRPr lang="en-US" dirty="0"/>
          </a:p>
        </p:txBody>
      </p:sp>
    </p:spTree>
    <p:extLst>
      <p:ext uri="{BB962C8B-B14F-4D97-AF65-F5344CB8AC3E}">
        <p14:creationId xmlns:p14="http://schemas.microsoft.com/office/powerpoint/2010/main" val="263648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Arial" charset="0"/>
                <a:ea typeface="Arial" charset="0"/>
                <a:cs typeface="Arial" charset="0"/>
              </a:rPr>
              <a:t>Creating a Culture of Care</a:t>
            </a:r>
            <a:endParaRPr lang="en-US" sz="4000" dirty="0">
              <a:latin typeface="Arial" charset="0"/>
              <a:ea typeface="Arial" charset="0"/>
              <a:cs typeface="Arial" charset="0"/>
            </a:endParaRPr>
          </a:p>
        </p:txBody>
      </p:sp>
      <p:grpSp>
        <p:nvGrpSpPr>
          <p:cNvPr id="5" name="Group 4"/>
          <p:cNvGrpSpPr>
            <a:grpSpLocks noChangeAspect="1"/>
          </p:cNvGrpSpPr>
          <p:nvPr/>
        </p:nvGrpSpPr>
        <p:grpSpPr>
          <a:xfrm>
            <a:off x="8731359" y="1322597"/>
            <a:ext cx="2991996" cy="2928775"/>
            <a:chOff x="501022" y="542832"/>
            <a:chExt cx="5540849" cy="5423769"/>
          </a:xfrm>
        </p:grpSpPr>
        <p:sp>
          <p:nvSpPr>
            <p:cNvPr id="8" name="Rounded Rectangle 7"/>
            <p:cNvSpPr/>
            <p:nvPr/>
          </p:nvSpPr>
          <p:spPr>
            <a:xfrm>
              <a:off x="501022" y="542832"/>
              <a:ext cx="5540849" cy="5423769"/>
            </a:xfrm>
            <a:prstGeom prst="roundRect">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674" y="712775"/>
              <a:ext cx="5221543" cy="5221543"/>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2790" y="1604356"/>
              <a:ext cx="3250277" cy="3250277"/>
            </a:xfrm>
            <a:prstGeom prst="rect">
              <a:avLst/>
            </a:prstGeom>
          </p:spPr>
        </p:pic>
      </p:grpSp>
      <p:sp>
        <p:nvSpPr>
          <p:cNvPr id="11" name="TextBox 10"/>
          <p:cNvSpPr txBox="1"/>
          <p:nvPr/>
        </p:nvSpPr>
        <p:spPr>
          <a:xfrm>
            <a:off x="741516" y="1322597"/>
            <a:ext cx="7792709" cy="4708981"/>
          </a:xfrm>
          <a:prstGeom prst="rect">
            <a:avLst/>
          </a:prstGeom>
          <a:noFill/>
        </p:spPr>
        <p:txBody>
          <a:bodyPr wrap="square" rtlCol="0">
            <a:spAutoFit/>
          </a:bodyPr>
          <a:lstStyle/>
          <a:p>
            <a:pPr marL="342900" lvl="0" indent="-342900">
              <a:buFont typeface="+mj-lt"/>
              <a:buAutoNum type="arabicPeriod"/>
            </a:pPr>
            <a:r>
              <a:rPr lang="en-US" sz="2000" dirty="0" smtClean="0">
                <a:latin typeface="Trebuchet MS" charset="0"/>
                <a:ea typeface="Trebuchet MS" charset="0"/>
                <a:cs typeface="Trebuchet MS" charset="0"/>
              </a:rPr>
              <a:t>We meet each </a:t>
            </a:r>
            <a:r>
              <a:rPr lang="en-US" sz="2000" dirty="0">
                <a:latin typeface="Trebuchet MS" charset="0"/>
                <a:ea typeface="Trebuchet MS" charset="0"/>
                <a:cs typeface="Trebuchet MS" charset="0"/>
              </a:rPr>
              <a:t>student exactly where they are.  </a:t>
            </a:r>
          </a:p>
          <a:p>
            <a:pPr marL="342900" lvl="0" indent="-342900">
              <a:buFont typeface="+mj-lt"/>
              <a:buAutoNum type="arabicPeriod"/>
            </a:pPr>
            <a:r>
              <a:rPr lang="en-US" sz="2000" dirty="0" smtClean="0">
                <a:latin typeface="Trebuchet MS" charset="0"/>
                <a:ea typeface="Trebuchet MS" charset="0"/>
                <a:cs typeface="Trebuchet MS" charset="0"/>
              </a:rPr>
              <a:t>We assess </a:t>
            </a:r>
            <a:r>
              <a:rPr lang="en-US" sz="2000" dirty="0">
                <a:latin typeface="Trebuchet MS" charset="0"/>
                <a:ea typeface="Trebuchet MS" charset="0"/>
                <a:cs typeface="Trebuchet MS" charset="0"/>
              </a:rPr>
              <a:t>but don’t </a:t>
            </a:r>
            <a:r>
              <a:rPr lang="en-US" sz="2000" dirty="0" smtClean="0">
                <a:latin typeface="Trebuchet MS" charset="0"/>
                <a:ea typeface="Trebuchet MS" charset="0"/>
                <a:cs typeface="Trebuchet MS" charset="0"/>
              </a:rPr>
              <a:t>assume or judge.</a:t>
            </a:r>
            <a:endParaRPr lang="en-US" sz="2000" dirty="0">
              <a:latin typeface="Trebuchet MS" charset="0"/>
              <a:ea typeface="Trebuchet MS" charset="0"/>
              <a:cs typeface="Trebuchet MS" charset="0"/>
            </a:endParaRPr>
          </a:p>
          <a:p>
            <a:pPr marL="342900" lvl="0" indent="-342900">
              <a:buFont typeface="+mj-lt"/>
              <a:buAutoNum type="arabicPeriod"/>
            </a:pPr>
            <a:r>
              <a:rPr lang="en-US" sz="2000" dirty="0" smtClean="0">
                <a:latin typeface="Trebuchet MS" charset="0"/>
                <a:ea typeface="Trebuchet MS" charset="0"/>
                <a:cs typeface="Trebuchet MS" charset="0"/>
              </a:rPr>
              <a:t>We treat students </a:t>
            </a:r>
            <a:r>
              <a:rPr lang="en-US" sz="2000" dirty="0">
                <a:latin typeface="Trebuchet MS" charset="0"/>
                <a:ea typeface="Trebuchet MS" charset="0"/>
                <a:cs typeface="Trebuchet MS" charset="0"/>
              </a:rPr>
              <a:t>as our </a:t>
            </a:r>
            <a:r>
              <a:rPr lang="en-US" sz="2000" dirty="0" smtClean="0">
                <a:latin typeface="Trebuchet MS" charset="0"/>
                <a:ea typeface="Trebuchet MS" charset="0"/>
                <a:cs typeface="Trebuchet MS" charset="0"/>
              </a:rPr>
              <a:t>family.</a:t>
            </a:r>
            <a:endParaRPr lang="en-US" sz="2000" dirty="0">
              <a:latin typeface="Trebuchet MS" charset="0"/>
              <a:ea typeface="Trebuchet MS" charset="0"/>
              <a:cs typeface="Trebuchet MS" charset="0"/>
            </a:endParaRPr>
          </a:p>
          <a:p>
            <a:pPr marL="342900" lvl="0" indent="-342900">
              <a:buFont typeface="+mj-lt"/>
              <a:buAutoNum type="arabicPeriod"/>
            </a:pPr>
            <a:r>
              <a:rPr lang="en-US" sz="2000" dirty="0" smtClean="0">
                <a:latin typeface="Trebuchet MS" charset="0"/>
                <a:ea typeface="Trebuchet MS" charset="0"/>
                <a:cs typeface="Trebuchet MS" charset="0"/>
              </a:rPr>
              <a:t>We engage each </a:t>
            </a:r>
            <a:r>
              <a:rPr lang="en-US" sz="2000" dirty="0">
                <a:latin typeface="Trebuchet MS" charset="0"/>
                <a:ea typeface="Trebuchet MS" charset="0"/>
                <a:cs typeface="Trebuchet MS" charset="0"/>
              </a:rPr>
              <a:t>student with learning experiences and co-curricular supports to meet their unique needs. </a:t>
            </a:r>
          </a:p>
          <a:p>
            <a:pPr marL="342900" lvl="0" indent="-342900">
              <a:buFont typeface="+mj-lt"/>
              <a:buAutoNum type="arabicPeriod"/>
            </a:pPr>
            <a:r>
              <a:rPr lang="en-US" sz="2000" dirty="0" smtClean="0">
                <a:latin typeface="Trebuchet MS" charset="0"/>
                <a:ea typeface="Trebuchet MS" charset="0"/>
                <a:cs typeface="Trebuchet MS" charset="0"/>
              </a:rPr>
              <a:t>We provide </a:t>
            </a:r>
            <a:r>
              <a:rPr lang="en-US" sz="2000" dirty="0">
                <a:latin typeface="Trebuchet MS" charset="0"/>
                <a:ea typeface="Trebuchet MS" charset="0"/>
                <a:cs typeface="Trebuchet MS" charset="0"/>
              </a:rPr>
              <a:t>each student with constant and consistent guidance and feedback. </a:t>
            </a:r>
          </a:p>
          <a:p>
            <a:pPr marL="342900" lvl="0" indent="-342900">
              <a:buFont typeface="+mj-lt"/>
              <a:buAutoNum type="arabicPeriod"/>
            </a:pPr>
            <a:r>
              <a:rPr lang="en-US" sz="2000" dirty="0" smtClean="0">
                <a:latin typeface="Trebuchet MS" charset="0"/>
                <a:ea typeface="Trebuchet MS" charset="0"/>
                <a:cs typeface="Trebuchet MS" charset="0"/>
              </a:rPr>
              <a:t>We help </a:t>
            </a:r>
            <a:r>
              <a:rPr lang="en-US" sz="2000" dirty="0">
                <a:latin typeface="Trebuchet MS" charset="0"/>
                <a:ea typeface="Trebuchet MS" charset="0"/>
                <a:cs typeface="Trebuchet MS" charset="0"/>
              </a:rPr>
              <a:t>each student take responsibility for their personal progress, their education, their decisions, and their futures.</a:t>
            </a:r>
          </a:p>
          <a:p>
            <a:pPr marL="342900" lvl="0" indent="-342900">
              <a:buFont typeface="+mj-lt"/>
              <a:buAutoNum type="arabicPeriod"/>
            </a:pPr>
            <a:r>
              <a:rPr lang="en-US" sz="2000" dirty="0" smtClean="0">
                <a:latin typeface="Trebuchet MS" charset="0"/>
                <a:ea typeface="Trebuchet MS" charset="0"/>
                <a:cs typeface="Trebuchet MS" charset="0"/>
              </a:rPr>
              <a:t>We encourage </a:t>
            </a:r>
            <a:r>
              <a:rPr lang="en-US" sz="2000" dirty="0">
                <a:latin typeface="Trebuchet MS" charset="0"/>
                <a:ea typeface="Trebuchet MS" charset="0"/>
                <a:cs typeface="Trebuchet MS" charset="0"/>
              </a:rPr>
              <a:t>each student to fully integrate their individual growth with the common good.</a:t>
            </a:r>
          </a:p>
          <a:p>
            <a:pPr marL="342900" lvl="0" indent="-342900">
              <a:buFont typeface="+mj-lt"/>
              <a:buAutoNum type="arabicPeriod"/>
            </a:pPr>
            <a:r>
              <a:rPr lang="en-US" sz="2000" dirty="0" smtClean="0">
                <a:latin typeface="Trebuchet MS" charset="0"/>
                <a:ea typeface="Trebuchet MS" charset="0"/>
                <a:cs typeface="Trebuchet MS" charset="0"/>
              </a:rPr>
              <a:t>We are </a:t>
            </a:r>
            <a:r>
              <a:rPr lang="en-US" sz="2000" dirty="0">
                <a:latin typeface="Trebuchet MS" charset="0"/>
                <a:ea typeface="Trebuchet MS" charset="0"/>
                <a:cs typeface="Trebuchet MS" charset="0"/>
              </a:rPr>
              <a:t>proud to contribute to a student-centered urban university, serving our mission of learning, discovery, research and service, inspired by our commitment to equity, diversity, inclusion, and respectful interaction.</a:t>
            </a:r>
          </a:p>
        </p:txBody>
      </p:sp>
    </p:spTree>
    <p:extLst>
      <p:ext uri="{BB962C8B-B14F-4D97-AF65-F5344CB8AC3E}">
        <p14:creationId xmlns:p14="http://schemas.microsoft.com/office/powerpoint/2010/main" val="373601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292" y="257011"/>
            <a:ext cx="11101121" cy="1325563"/>
          </a:xfrm>
        </p:spPr>
        <p:txBody>
          <a:bodyPr>
            <a:normAutofit/>
          </a:bodyPr>
          <a:lstStyle/>
          <a:p>
            <a:r>
              <a:rPr lang="en-US" sz="4000" dirty="0" smtClean="0">
                <a:latin typeface="Arial" charset="0"/>
                <a:ea typeface="Arial" charset="0"/>
                <a:cs typeface="Arial" charset="0"/>
              </a:rPr>
              <a:t>UMKC’S Student Success Foundation</a:t>
            </a:r>
            <a:endParaRPr lang="en-US" sz="4000" dirty="0">
              <a:latin typeface="Arial" charset="0"/>
              <a:ea typeface="Arial" charset="0"/>
              <a:cs typeface="Arial" charset="0"/>
            </a:endParaRPr>
          </a:p>
        </p:txBody>
      </p:sp>
      <p:sp>
        <p:nvSpPr>
          <p:cNvPr id="3" name="Content Placeholder 2"/>
          <p:cNvSpPr>
            <a:spLocks noGrp="1"/>
          </p:cNvSpPr>
          <p:nvPr>
            <p:ph idx="1"/>
          </p:nvPr>
        </p:nvSpPr>
        <p:spPr>
          <a:xfrm>
            <a:off x="812801" y="1249539"/>
            <a:ext cx="10278532" cy="4152194"/>
          </a:xfrm>
        </p:spPr>
        <p:txBody>
          <a:bodyPr>
            <a:normAutofit fontScale="92500"/>
          </a:bodyPr>
          <a:lstStyle/>
          <a:p>
            <a:r>
              <a:rPr lang="en-US" sz="2400" dirty="0" smtClean="0"/>
              <a:t>Compelling </a:t>
            </a:r>
            <a:r>
              <a:rPr lang="en-US" sz="2400" dirty="0"/>
              <a:t>connection of caring and inclusion that </a:t>
            </a:r>
            <a:r>
              <a:rPr lang="en-US" sz="2400" dirty="0" smtClean="0"/>
              <a:t>inspires student engagement. </a:t>
            </a:r>
          </a:p>
          <a:p>
            <a:r>
              <a:rPr lang="en-US" sz="2400" dirty="0" smtClean="0"/>
              <a:t>Equitable access </a:t>
            </a:r>
            <a:r>
              <a:rPr lang="en-US" sz="2400" dirty="0"/>
              <a:t>to UMKC’s academic and co-curricular programs and services</a:t>
            </a:r>
            <a:r>
              <a:rPr lang="en-US" sz="2400" dirty="0" smtClean="0"/>
              <a:t>. </a:t>
            </a:r>
          </a:p>
          <a:p>
            <a:r>
              <a:rPr lang="en-US" sz="2400" dirty="0" smtClean="0"/>
              <a:t>Shared </a:t>
            </a:r>
            <a:r>
              <a:rPr lang="en-US" sz="2400" dirty="0"/>
              <a:t>growth mindset, learning, discovery and innovation</a:t>
            </a:r>
            <a:r>
              <a:rPr lang="en-US" sz="2400" dirty="0" smtClean="0"/>
              <a:t>. </a:t>
            </a:r>
          </a:p>
          <a:p>
            <a:r>
              <a:rPr lang="en-US" sz="2400" dirty="0" smtClean="0"/>
              <a:t>Purpose, </a:t>
            </a:r>
            <a:r>
              <a:rPr lang="en-US" sz="2400" dirty="0"/>
              <a:t>empowerment, self-regulation, commitment and resilience that promotes </a:t>
            </a:r>
            <a:r>
              <a:rPr lang="en-US" sz="2400" dirty="0" smtClean="0"/>
              <a:t>persistence through </a:t>
            </a:r>
            <a:r>
              <a:rPr lang="en-US" sz="2400" dirty="0"/>
              <a:t>degree </a:t>
            </a:r>
            <a:r>
              <a:rPr lang="en-US" sz="2400" dirty="0" smtClean="0"/>
              <a:t>completion and </a:t>
            </a:r>
            <a:r>
              <a:rPr lang="en-US" sz="2400" dirty="0"/>
              <a:t>alumni engagement</a:t>
            </a:r>
            <a:r>
              <a:rPr lang="en-US" sz="2400" dirty="0" smtClean="0"/>
              <a:t>. </a:t>
            </a:r>
          </a:p>
          <a:p>
            <a:r>
              <a:rPr lang="en-US" sz="2400" dirty="0" smtClean="0"/>
              <a:t>Timely </a:t>
            </a:r>
            <a:r>
              <a:rPr lang="en-US" sz="2400" dirty="0"/>
              <a:t>completion of a rigorous academic program of study at the lowest possible cost</a:t>
            </a:r>
            <a:r>
              <a:rPr lang="en-US" sz="2400" dirty="0" smtClean="0"/>
              <a:t>. </a:t>
            </a:r>
          </a:p>
          <a:p>
            <a:r>
              <a:rPr lang="en-US" sz="2400" dirty="0" smtClean="0"/>
              <a:t>Ready and </a:t>
            </a:r>
            <a:r>
              <a:rPr lang="en-US" sz="2400" dirty="0"/>
              <a:t>well-prepared </a:t>
            </a:r>
            <a:r>
              <a:rPr lang="en-US" sz="2400" dirty="0" smtClean="0"/>
              <a:t>alumni for </a:t>
            </a:r>
            <a:r>
              <a:rPr lang="en-US" sz="2400" dirty="0"/>
              <a:t>independence, career, advanced study, and leadership</a:t>
            </a:r>
            <a:r>
              <a:rPr lang="en-US" sz="2400" dirty="0" smtClean="0"/>
              <a:t>. </a:t>
            </a:r>
            <a:endParaRPr lang="en-US" sz="2400" dirty="0"/>
          </a:p>
        </p:txBody>
      </p:sp>
      <p:sp>
        <p:nvSpPr>
          <p:cNvPr id="4" name="Rectangle 3"/>
          <p:cNvSpPr/>
          <p:nvPr/>
        </p:nvSpPr>
        <p:spPr>
          <a:xfrm>
            <a:off x="1" y="5772535"/>
            <a:ext cx="7543800" cy="523220"/>
          </a:xfrm>
          <a:prstGeom prst="rect">
            <a:avLst/>
          </a:prstGeom>
        </p:spPr>
        <p:txBody>
          <a:bodyPr wrap="square">
            <a:spAutoFit/>
          </a:bodyPr>
          <a:lstStyle/>
          <a:p>
            <a:r>
              <a:rPr lang="en-US" sz="1400" dirty="0"/>
              <a:t>Patton, L. D., </a:t>
            </a:r>
            <a:r>
              <a:rPr lang="en-US" sz="1400" dirty="0" err="1"/>
              <a:t>Renn</a:t>
            </a:r>
            <a:r>
              <a:rPr lang="en-US" sz="1400" dirty="0"/>
              <a:t>, K. A., Guido, F. M., &amp; </a:t>
            </a:r>
            <a:r>
              <a:rPr lang="en-US" sz="1400" dirty="0" err="1"/>
              <a:t>Quaye</a:t>
            </a:r>
            <a:r>
              <a:rPr lang="en-US" sz="1400" dirty="0"/>
              <a:t>, S. J. (2016). </a:t>
            </a:r>
            <a:r>
              <a:rPr lang="en-US" sz="1400" i="1" dirty="0"/>
              <a:t>Student development in college: Theory, research, and practice</a:t>
            </a:r>
            <a:r>
              <a:rPr lang="en-US" sz="1400" dirty="0"/>
              <a:t>. John Wiley &amp; Sons.</a:t>
            </a:r>
          </a:p>
        </p:txBody>
      </p:sp>
    </p:spTree>
    <p:extLst>
      <p:ext uri="{BB962C8B-B14F-4D97-AF65-F5344CB8AC3E}">
        <p14:creationId xmlns:p14="http://schemas.microsoft.com/office/powerpoint/2010/main" val="9625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latin typeface="Arial" panose="020B0604020202020204" pitchFamily="34" charset="0"/>
                <a:cs typeface="Arial" panose="020B0604020202020204" pitchFamily="34" charset="0"/>
              </a:rPr>
              <a:t>What makes you proud of UMKC?</a:t>
            </a:r>
            <a:endParaRPr lang="en-US" dirty="0">
              <a:latin typeface="Arial" panose="020B0604020202020204" pitchFamily="34" charset="0"/>
              <a:cs typeface="Arial" panose="020B0604020202020204" pitchFamily="34" charset="0"/>
            </a:endParaRPr>
          </a:p>
        </p:txBody>
      </p:sp>
      <p:pic>
        <p:nvPicPr>
          <p:cNvPr id="2050" name="Picture 2" descr="Vorschau Ihres QR Cod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4703" y="2774216"/>
            <a:ext cx="3145582" cy="31455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64657" y="2777347"/>
            <a:ext cx="5744053" cy="1569660"/>
          </a:xfrm>
          <a:prstGeom prst="rect">
            <a:avLst/>
          </a:prstGeom>
          <a:noFill/>
        </p:spPr>
        <p:txBody>
          <a:bodyPr wrap="square" rtlCol="0">
            <a:spAutoFit/>
          </a:bodyPr>
          <a:lstStyle/>
          <a:p>
            <a:r>
              <a:rPr lang="en-US" sz="4800" dirty="0" smtClean="0">
                <a:latin typeface="Trebuchet MS" charset="0"/>
                <a:ea typeface="Trebuchet MS" charset="0"/>
                <a:cs typeface="Trebuchet MS" charset="0"/>
              </a:rPr>
              <a:t>Microphone or text to 816.200.2307</a:t>
            </a:r>
            <a:endParaRPr lang="en-US" sz="4800" dirty="0">
              <a:latin typeface="Trebuchet MS" charset="0"/>
              <a:ea typeface="Trebuchet MS" charset="0"/>
              <a:cs typeface="Trebuchet MS" charset="0"/>
            </a:endParaRPr>
          </a:p>
        </p:txBody>
      </p:sp>
    </p:spTree>
    <p:extLst>
      <p:ext uri="{BB962C8B-B14F-4D97-AF65-F5344CB8AC3E}">
        <p14:creationId xmlns:p14="http://schemas.microsoft.com/office/powerpoint/2010/main" val="13317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48867"/>
          </a:xfrm>
        </p:spPr>
        <p:txBody>
          <a:bodyPr>
            <a:normAutofit fontScale="90000"/>
          </a:bodyPr>
          <a:lstStyle/>
          <a:p>
            <a:r>
              <a:rPr lang="en-US" sz="4800" dirty="0" smtClean="0">
                <a:latin typeface="Arial" panose="020B0604020202020204" pitchFamily="34" charset="0"/>
                <a:cs typeface="Arial" panose="020B0604020202020204" pitchFamily="34" charset="0"/>
              </a:rPr>
              <a:t>What can you do to engage with HLC accreditation and our comprehensive evaluation?</a:t>
            </a:r>
            <a:endParaRPr lang="en-US" dirty="0">
              <a:latin typeface="Arial" panose="020B0604020202020204" pitchFamily="34" charset="0"/>
              <a:cs typeface="Arial" panose="020B0604020202020204" pitchFamily="34" charset="0"/>
            </a:endParaRPr>
          </a:p>
        </p:txBody>
      </p:sp>
      <p:pic>
        <p:nvPicPr>
          <p:cNvPr id="2050" name="Picture 2" descr="Vorschau Ihres QR Cod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4703" y="2774216"/>
            <a:ext cx="3145582" cy="31455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64657" y="2777347"/>
            <a:ext cx="5744053" cy="1569660"/>
          </a:xfrm>
          <a:prstGeom prst="rect">
            <a:avLst/>
          </a:prstGeom>
          <a:noFill/>
        </p:spPr>
        <p:txBody>
          <a:bodyPr wrap="square" rtlCol="0">
            <a:spAutoFit/>
          </a:bodyPr>
          <a:lstStyle/>
          <a:p>
            <a:r>
              <a:rPr lang="en-US" sz="4800" dirty="0" smtClean="0">
                <a:latin typeface="Trebuchet MS" charset="0"/>
                <a:ea typeface="Trebuchet MS" charset="0"/>
                <a:cs typeface="Trebuchet MS" charset="0"/>
              </a:rPr>
              <a:t>Microphone or text to 816.200.2307</a:t>
            </a:r>
            <a:endParaRPr lang="en-US" sz="4800" dirty="0">
              <a:latin typeface="Trebuchet MS" charset="0"/>
              <a:ea typeface="Trebuchet MS" charset="0"/>
              <a:cs typeface="Trebuchet MS" charset="0"/>
            </a:endParaRPr>
          </a:p>
        </p:txBody>
      </p:sp>
    </p:spTree>
    <p:extLst>
      <p:ext uri="{BB962C8B-B14F-4D97-AF65-F5344CB8AC3E}">
        <p14:creationId xmlns:p14="http://schemas.microsoft.com/office/powerpoint/2010/main" val="41219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to know UMKC </a:t>
            </a:r>
            <a:r>
              <a:rPr lang="en-US" dirty="0" smtClean="0">
                <a:solidFill>
                  <a:schemeClr val="accent4"/>
                </a:solidFill>
              </a:rPr>
              <a:t>anew</a:t>
            </a:r>
            <a:endParaRPr lang="en-US" dirty="0">
              <a:solidFill>
                <a:schemeClr val="accent4"/>
              </a:solidFill>
            </a:endParaRPr>
          </a:p>
        </p:txBody>
      </p:sp>
      <p:sp>
        <p:nvSpPr>
          <p:cNvPr id="3" name="Content Placeholder 2"/>
          <p:cNvSpPr>
            <a:spLocks noGrp="1"/>
          </p:cNvSpPr>
          <p:nvPr>
            <p:ph sz="half" idx="1"/>
          </p:nvPr>
        </p:nvSpPr>
        <p:spPr/>
        <p:txBody>
          <a:bodyPr/>
          <a:lstStyle/>
          <a:p>
            <a:r>
              <a:rPr lang="en-US" dirty="0" smtClean="0"/>
              <a:t>Read the Strategic Plan</a:t>
            </a:r>
          </a:p>
          <a:p>
            <a:r>
              <a:rPr lang="en-US" dirty="0" smtClean="0"/>
              <a:t>Participate in your unit’s strategic planning process</a:t>
            </a:r>
          </a:p>
          <a:p>
            <a:r>
              <a:rPr lang="en-US" dirty="0" smtClean="0"/>
              <a:t>Read the Student Success Model</a:t>
            </a:r>
          </a:p>
          <a:p>
            <a:r>
              <a:rPr lang="en-US" dirty="0" smtClean="0"/>
              <a:t>Talk with students about HLC</a:t>
            </a:r>
          </a:p>
          <a:p>
            <a:pPr marL="0" indent="0">
              <a:buNone/>
            </a:pPr>
            <a:endParaRPr lang="en-US" dirty="0"/>
          </a:p>
        </p:txBody>
      </p:sp>
      <p:sp>
        <p:nvSpPr>
          <p:cNvPr id="4" name="Content Placeholder 3"/>
          <p:cNvSpPr>
            <a:spLocks noGrp="1"/>
          </p:cNvSpPr>
          <p:nvPr>
            <p:ph sz="half" idx="2"/>
          </p:nvPr>
        </p:nvSpPr>
        <p:spPr/>
        <p:txBody>
          <a:bodyPr/>
          <a:lstStyle/>
          <a:p>
            <a:r>
              <a:rPr lang="en-US" dirty="0" smtClean="0"/>
              <a:t>Want to read the draft assurance argument? Email Alexis Petri at petria@umkc.edu</a:t>
            </a:r>
            <a:endParaRPr lang="en-US" dirty="0"/>
          </a:p>
        </p:txBody>
      </p:sp>
    </p:spTree>
    <p:extLst>
      <p:ext uri="{BB962C8B-B14F-4D97-AF65-F5344CB8AC3E}">
        <p14:creationId xmlns:p14="http://schemas.microsoft.com/office/powerpoint/2010/main" val="426350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746058"/>
            <a:ext cx="12192000" cy="2852737"/>
          </a:xfrm>
        </p:spPr>
        <p:txBody>
          <a:bodyPr/>
          <a:lstStyle/>
          <a:p>
            <a:pPr algn="ctr"/>
            <a:r>
              <a:rPr lang="en-US" spc="300" dirty="0" smtClean="0">
                <a:latin typeface="Arial" panose="020B0604020202020204" pitchFamily="34" charset="0"/>
                <a:cs typeface="Arial" panose="020B0604020202020204" pitchFamily="34" charset="0"/>
              </a:rPr>
              <a:t>Remarks from Chancellor</a:t>
            </a:r>
            <a:endParaRPr lang="en-US" spc="300" dirty="0">
              <a:latin typeface="Arial" panose="020B0604020202020204" pitchFamily="34" charset="0"/>
              <a:cs typeface="Arial" panose="020B0604020202020204" pitchFamily="34" charset="0"/>
            </a:endParaRPr>
          </a:p>
        </p:txBody>
      </p:sp>
      <p:sp>
        <p:nvSpPr>
          <p:cNvPr id="7" name="Text Placeholder 6"/>
          <p:cNvSpPr>
            <a:spLocks noGrp="1"/>
          </p:cNvSpPr>
          <p:nvPr>
            <p:ph type="body" idx="1"/>
          </p:nvPr>
        </p:nvSpPr>
        <p:spPr>
          <a:xfrm>
            <a:off x="0" y="4598795"/>
            <a:ext cx="12192000" cy="1500187"/>
          </a:xfrm>
        </p:spPr>
        <p:txBody>
          <a:bodyPr>
            <a:normAutofit/>
          </a:bodyPr>
          <a:lstStyle/>
          <a:p>
            <a:pPr algn="ctr"/>
            <a:r>
              <a:rPr lang="en-US" sz="3600" dirty="0" smtClean="0">
                <a:solidFill>
                  <a:srgbClr val="0066CC"/>
                </a:solidFill>
              </a:rPr>
              <a:t>Chancellor C. </a:t>
            </a:r>
            <a:r>
              <a:rPr lang="en-US" sz="3600" dirty="0" err="1" smtClean="0">
                <a:solidFill>
                  <a:srgbClr val="0066CC"/>
                </a:solidFill>
              </a:rPr>
              <a:t>Mauli</a:t>
            </a:r>
            <a:r>
              <a:rPr lang="en-US" sz="3600" dirty="0" smtClean="0">
                <a:solidFill>
                  <a:srgbClr val="0066CC"/>
                </a:solidFill>
              </a:rPr>
              <a:t> Agrawal, Ph.D.</a:t>
            </a:r>
          </a:p>
        </p:txBody>
      </p:sp>
    </p:spTree>
    <p:extLst>
      <p:ext uri="{BB962C8B-B14F-4D97-AF65-F5344CB8AC3E}">
        <p14:creationId xmlns:p14="http://schemas.microsoft.com/office/powerpoint/2010/main" val="313740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HLC Reaffirmation of Accreditation Co-Chairs</a:t>
            </a:r>
            <a:endParaRPr lang="en-US" dirty="0"/>
          </a:p>
        </p:txBody>
      </p:sp>
      <p:sp>
        <p:nvSpPr>
          <p:cNvPr id="3" name="Content Placeholder 2"/>
          <p:cNvSpPr>
            <a:spLocks noGrp="1"/>
          </p:cNvSpPr>
          <p:nvPr>
            <p:ph idx="1"/>
          </p:nvPr>
        </p:nvSpPr>
        <p:spPr>
          <a:xfrm>
            <a:off x="838200" y="1884217"/>
            <a:ext cx="10515600" cy="3987945"/>
          </a:xfrm>
        </p:spPr>
        <p:txBody>
          <a:bodyPr/>
          <a:lstStyle/>
          <a:p>
            <a:pPr marL="0" indent="0">
              <a:buNone/>
            </a:pPr>
            <a:r>
              <a:rPr lang="en-US" u="sng" dirty="0" smtClean="0"/>
              <a:t>Cindy Pemberton, PhD</a:t>
            </a:r>
          </a:p>
          <a:p>
            <a:r>
              <a:rPr lang="en-US" dirty="0" smtClean="0"/>
              <a:t>Deputy Provost, Office of the Provost and Executive Vice Chancellor</a:t>
            </a:r>
          </a:p>
          <a:p>
            <a:r>
              <a:rPr lang="en-US" dirty="0"/>
              <a:t>Professor, Counseling and Educational Psychology</a:t>
            </a:r>
            <a:endParaRPr lang="en-US" dirty="0" smtClean="0"/>
          </a:p>
          <a:p>
            <a:endParaRPr lang="en-US" dirty="0" smtClean="0"/>
          </a:p>
          <a:p>
            <a:pPr marL="0" indent="0">
              <a:buNone/>
            </a:pPr>
            <a:r>
              <a:rPr lang="en-US" u="sng" dirty="0" smtClean="0"/>
              <a:t>Ken Novak, PhD</a:t>
            </a:r>
            <a:endParaRPr lang="en-US" u="sng" dirty="0"/>
          </a:p>
          <a:p>
            <a:r>
              <a:rPr lang="en-US" dirty="0" smtClean="0"/>
              <a:t>Professor</a:t>
            </a:r>
            <a:r>
              <a:rPr lang="en-US" dirty="0"/>
              <a:t>, Department of Criminal Justice and Criminology</a:t>
            </a:r>
          </a:p>
        </p:txBody>
      </p:sp>
    </p:spTree>
    <p:extLst>
      <p:ext uri="{BB962C8B-B14F-4D97-AF65-F5344CB8AC3E}">
        <p14:creationId xmlns:p14="http://schemas.microsoft.com/office/powerpoint/2010/main" val="123380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800906"/>
            <a:ext cx="12191999" cy="2407200"/>
          </a:xfrm>
        </p:spPr>
        <p:txBody>
          <a:bodyPr>
            <a:normAutofit fontScale="90000"/>
          </a:bodyPr>
          <a:lstStyle/>
          <a:p>
            <a:r>
              <a:rPr lang="en-US" spc="300" dirty="0" smtClean="0"/>
              <a:t>Questions?</a:t>
            </a:r>
            <a:br>
              <a:rPr lang="en-US" spc="300" dirty="0" smtClean="0"/>
            </a:br>
            <a:r>
              <a:rPr lang="en-US" spc="300" dirty="0" smtClean="0"/>
              <a:t/>
            </a:r>
            <a:br>
              <a:rPr lang="en-US" spc="300" dirty="0" smtClean="0"/>
            </a:br>
            <a:r>
              <a:rPr lang="en-US" dirty="0" smtClean="0">
                <a:latin typeface="Trebuchet MS" panose="020B0603020202020204" pitchFamily="34" charset="0"/>
              </a:rPr>
              <a:t>microphone or text</a:t>
            </a:r>
            <a:br>
              <a:rPr lang="en-US" dirty="0" smtClean="0">
                <a:latin typeface="Trebuchet MS" panose="020B0603020202020204" pitchFamily="34" charset="0"/>
              </a:rPr>
            </a:br>
            <a:r>
              <a:rPr lang="en-US" dirty="0" smtClean="0">
                <a:latin typeface="Trebuchet MS" panose="020B0603020202020204" pitchFamily="34" charset="0"/>
              </a:rPr>
              <a:t>816.200.2307</a:t>
            </a:r>
            <a:endParaRPr lang="en-US" spc="300" dirty="0">
              <a:latin typeface="Trebuchet MS" panose="020B0603020202020204" pitchFamily="34" charset="0"/>
            </a:endParaRPr>
          </a:p>
        </p:txBody>
      </p:sp>
    </p:spTree>
    <p:extLst>
      <p:ext uri="{BB962C8B-B14F-4D97-AF65-F5344CB8AC3E}">
        <p14:creationId xmlns:p14="http://schemas.microsoft.com/office/powerpoint/2010/main" val="376570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05840"/>
            <a:ext cx="12191999" cy="1123405"/>
          </a:xfrm>
        </p:spPr>
        <p:txBody>
          <a:bodyPr>
            <a:normAutofit/>
          </a:bodyPr>
          <a:lstStyle/>
          <a:p>
            <a:r>
              <a:rPr lang="en-US" spc="300" dirty="0" smtClean="0"/>
              <a:t>Thank you!</a:t>
            </a:r>
            <a:endParaRPr lang="en-US" sz="3600" spc="300" dirty="0"/>
          </a:p>
        </p:txBody>
      </p:sp>
      <p:sp>
        <p:nvSpPr>
          <p:cNvPr id="3" name="Rectangle 2"/>
          <p:cNvSpPr/>
          <p:nvPr/>
        </p:nvSpPr>
        <p:spPr>
          <a:xfrm>
            <a:off x="0" y="2967335"/>
            <a:ext cx="12192000" cy="1446550"/>
          </a:xfrm>
          <a:prstGeom prst="rect">
            <a:avLst/>
          </a:prstGeom>
        </p:spPr>
        <p:txBody>
          <a:bodyPr wrap="square">
            <a:spAutoFit/>
          </a:bodyPr>
          <a:lstStyle/>
          <a:p>
            <a:pPr algn="ctr"/>
            <a:r>
              <a:rPr lang="en-US" sz="4400" dirty="0"/>
              <a:t>Cindy Pemberton – </a:t>
            </a:r>
            <a:r>
              <a:rPr lang="en-US" sz="4400" dirty="0">
                <a:hlinkClick r:id="rId3"/>
              </a:rPr>
              <a:t>PembertonC@umkc.edu</a:t>
            </a:r>
            <a:r>
              <a:rPr lang="en-US" sz="4400" dirty="0"/>
              <a:t/>
            </a:r>
            <a:br>
              <a:rPr lang="en-US" sz="4400" dirty="0"/>
            </a:br>
            <a:r>
              <a:rPr lang="en-US" sz="4400" dirty="0"/>
              <a:t>Ken Novak – </a:t>
            </a:r>
            <a:r>
              <a:rPr lang="en-US" sz="4400" dirty="0" smtClean="0">
                <a:hlinkClick r:id="rId4"/>
              </a:rPr>
              <a:t>NovakK@umkc.edu</a:t>
            </a:r>
            <a:endParaRPr lang="en-US" sz="4400" dirty="0"/>
          </a:p>
        </p:txBody>
      </p:sp>
    </p:spTree>
    <p:extLst>
      <p:ext uri="{BB962C8B-B14F-4D97-AF65-F5344CB8AC3E}">
        <p14:creationId xmlns:p14="http://schemas.microsoft.com/office/powerpoint/2010/main" val="399877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Warm-up Survey</a:t>
            </a:r>
            <a:endParaRPr lang="en-US" dirty="0"/>
          </a:p>
        </p:txBody>
      </p:sp>
      <p:sp>
        <p:nvSpPr>
          <p:cNvPr id="3" name="Text Placeholder 2"/>
          <p:cNvSpPr>
            <a:spLocks noGrp="1"/>
          </p:cNvSpPr>
          <p:nvPr>
            <p:ph type="body" idx="1"/>
          </p:nvPr>
        </p:nvSpPr>
        <p:spPr/>
        <p:txBody>
          <a:bodyPr/>
          <a:lstStyle/>
          <a:p>
            <a:r>
              <a:rPr lang="en-US" dirty="0" smtClean="0"/>
              <a:t>Ken Novak</a:t>
            </a:r>
            <a:endParaRPr lang="en-US" dirty="0"/>
          </a:p>
        </p:txBody>
      </p:sp>
    </p:spTree>
    <p:extLst>
      <p:ext uri="{BB962C8B-B14F-4D97-AF65-F5344CB8AC3E}">
        <p14:creationId xmlns:p14="http://schemas.microsoft.com/office/powerpoint/2010/main" val="18666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9787" y="870338"/>
            <a:ext cx="6457561" cy="4305041"/>
          </a:xfrm>
          <a:prstGeom prst="rect">
            <a:avLst/>
          </a:prstGeom>
        </p:spPr>
      </p:pic>
      <p:sp>
        <p:nvSpPr>
          <p:cNvPr id="5" name="Title 1"/>
          <p:cNvSpPr>
            <a:spLocks noGrp="1"/>
          </p:cNvSpPr>
          <p:nvPr>
            <p:ph type="title"/>
          </p:nvPr>
        </p:nvSpPr>
        <p:spPr>
          <a:xfrm>
            <a:off x="828869" y="1222310"/>
            <a:ext cx="4200331" cy="3407521"/>
          </a:xfrm>
        </p:spPr>
        <p:txBody>
          <a:bodyPr>
            <a:normAutofit fontScale="90000"/>
          </a:bodyPr>
          <a:lstStyle/>
          <a:p>
            <a:r>
              <a:rPr lang="en-US" dirty="0" smtClean="0">
                <a:latin typeface="Arial" panose="020B0604020202020204" pitchFamily="34" charset="0"/>
                <a:cs typeface="Arial" panose="020B0604020202020204" pitchFamily="34" charset="0"/>
              </a:rPr>
              <a:t>Smart phones out, when you see a QR code, aim the camera at it and answer the questions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659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iamond 4"/>
          <p:cNvSpPr/>
          <p:nvPr/>
        </p:nvSpPr>
        <p:spPr>
          <a:xfrm>
            <a:off x="151987" y="956561"/>
            <a:ext cx="4572000" cy="4572000"/>
          </a:xfrm>
          <a:prstGeom prst="diamond">
            <a:avLst/>
          </a:prstGeom>
          <a:solidFill>
            <a:srgbClr val="FFC000"/>
          </a:solidFill>
          <a:ln w="7620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latin typeface="Garamond" panose="02020404030301010803" pitchFamily="18" charset="0"/>
              </a:rPr>
              <a:t>Personal </a:t>
            </a:r>
            <a:r>
              <a:rPr lang="en-US" sz="3200" dirty="0" smtClean="0">
                <a:solidFill>
                  <a:schemeClr val="tx1"/>
                </a:solidFill>
                <a:latin typeface="Garamond" panose="02020404030301010803" pitchFamily="18" charset="0"/>
              </a:rPr>
              <a:t>computing</a:t>
            </a:r>
            <a:r>
              <a:rPr lang="en-US" sz="3600" dirty="0" smtClean="0">
                <a:solidFill>
                  <a:schemeClr val="tx1"/>
                </a:solidFill>
                <a:latin typeface="Garamond" panose="02020404030301010803" pitchFamily="18" charset="0"/>
              </a:rPr>
              <a:t> devices</a:t>
            </a:r>
          </a:p>
          <a:p>
            <a:pPr algn="ctr"/>
            <a:r>
              <a:rPr lang="en-US" sz="3600" dirty="0" smtClean="0">
                <a:solidFill>
                  <a:schemeClr val="tx1"/>
                </a:solidFill>
                <a:latin typeface="Garamond" panose="02020404030301010803" pitchFamily="18" charset="0"/>
              </a:rPr>
              <a:t> on board</a:t>
            </a:r>
          </a:p>
        </p:txBody>
      </p:sp>
      <p:grpSp>
        <p:nvGrpSpPr>
          <p:cNvPr id="9" name="Group 8"/>
          <p:cNvGrpSpPr/>
          <p:nvPr/>
        </p:nvGrpSpPr>
        <p:grpSpPr>
          <a:xfrm>
            <a:off x="5309117" y="372162"/>
            <a:ext cx="6951307" cy="5740798"/>
            <a:chOff x="4879909" y="338269"/>
            <a:chExt cx="6951307" cy="5740798"/>
          </a:xfrm>
        </p:grpSpPr>
        <p:sp>
          <p:nvSpPr>
            <p:cNvPr id="6" name="TextBox 5"/>
            <p:cNvSpPr txBox="1"/>
            <p:nvPr/>
          </p:nvSpPr>
          <p:spPr>
            <a:xfrm>
              <a:off x="4879909" y="338269"/>
              <a:ext cx="6561202" cy="1661993"/>
            </a:xfrm>
            <a:prstGeom prst="rect">
              <a:avLst/>
            </a:prstGeom>
            <a:noFill/>
          </p:spPr>
          <p:txBody>
            <a:bodyPr wrap="square" rtlCol="0">
              <a:spAutoFit/>
            </a:bodyPr>
            <a:lstStyle/>
            <a:p>
              <a:r>
                <a:rPr lang="en-US" sz="3600" dirty="0" smtClean="0">
                  <a:latin typeface="Garamond" panose="02020404030301010803" pitchFamily="18" charset="0"/>
                </a:rPr>
                <a:t>Text questions: </a:t>
              </a:r>
            </a:p>
            <a:p>
              <a:r>
                <a:rPr lang="en-US" sz="6600" dirty="0" smtClean="0">
                  <a:latin typeface="Garamond" panose="02020404030301010803" pitchFamily="18" charset="0"/>
                </a:rPr>
                <a:t>816.200.2307</a:t>
              </a:r>
              <a:endParaRPr lang="en-US" sz="6600" dirty="0">
                <a:latin typeface="Garamond" panose="02020404030301010803" pitchFamily="18" charset="0"/>
              </a:endParaRPr>
            </a:p>
          </p:txBody>
        </p:sp>
        <p:pic>
          <p:nvPicPr>
            <p:cNvPr id="1028" name="Picture 4" descr="Vorschau Ihres QR Co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9909" y="2901215"/>
              <a:ext cx="2095500" cy="20955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79909" y="2088970"/>
              <a:ext cx="6951307" cy="646331"/>
            </a:xfrm>
            <a:prstGeom prst="rect">
              <a:avLst/>
            </a:prstGeom>
            <a:noFill/>
          </p:spPr>
          <p:txBody>
            <a:bodyPr wrap="square" rtlCol="0">
              <a:spAutoFit/>
            </a:bodyPr>
            <a:lstStyle/>
            <a:p>
              <a:r>
                <a:rPr lang="en-US" sz="3600" dirty="0" smtClean="0">
                  <a:latin typeface="Garamond" panose="02020404030301010803" pitchFamily="18" charset="0"/>
                </a:rPr>
                <a:t>Or use camera to capture QR code</a:t>
              </a:r>
            </a:p>
          </p:txBody>
        </p:sp>
        <p:sp>
          <p:nvSpPr>
            <p:cNvPr id="7" name="TextBox 6"/>
            <p:cNvSpPr txBox="1"/>
            <p:nvPr/>
          </p:nvSpPr>
          <p:spPr>
            <a:xfrm>
              <a:off x="4879909" y="5371181"/>
              <a:ext cx="4349524" cy="707886"/>
            </a:xfrm>
            <a:prstGeom prst="rect">
              <a:avLst/>
            </a:prstGeom>
            <a:noFill/>
          </p:spPr>
          <p:txBody>
            <a:bodyPr wrap="none" rtlCol="0">
              <a:spAutoFit/>
            </a:bodyPr>
            <a:lstStyle/>
            <a:p>
              <a:r>
                <a:rPr lang="en-US" sz="4000" b="1" i="1" dirty="0" smtClean="0">
                  <a:solidFill>
                    <a:srgbClr val="0066CC"/>
                  </a:solidFill>
                  <a:latin typeface="Garamond" panose="02020404030301010803" pitchFamily="18" charset="0"/>
                </a:rPr>
                <a:t>Try it now, it’s easy</a:t>
              </a:r>
              <a:endParaRPr lang="en-US" sz="4000" b="1" i="1" dirty="0">
                <a:solidFill>
                  <a:srgbClr val="0066CC"/>
                </a:solidFill>
                <a:latin typeface="Garamond" panose="02020404030301010803" pitchFamily="18" charset="0"/>
              </a:endParaRPr>
            </a:p>
          </p:txBody>
        </p:sp>
      </p:grpSp>
    </p:spTree>
    <p:extLst>
      <p:ext uri="{BB962C8B-B14F-4D97-AF65-F5344CB8AC3E}">
        <p14:creationId xmlns:p14="http://schemas.microsoft.com/office/powerpoint/2010/main" val="58225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44894" y="1134905"/>
            <a:ext cx="5534608" cy="3654931"/>
          </a:xfrm>
        </p:spPr>
        <p:txBody>
          <a:bodyPr>
            <a:normAutofit/>
          </a:bodyPr>
          <a:lstStyle/>
          <a:p>
            <a:r>
              <a:rPr lang="en-US" b="1" dirty="0" smtClean="0">
                <a:solidFill>
                  <a:schemeClr val="accent4"/>
                </a:solidFill>
                <a:latin typeface="Arial" panose="020B0604020202020204" pitchFamily="34" charset="0"/>
                <a:cs typeface="Arial" panose="020B0604020202020204" pitchFamily="34" charset="0"/>
              </a:rPr>
              <a:t>Survey</a:t>
            </a:r>
            <a:r>
              <a:rPr lang="en-US" dirty="0" smtClean="0">
                <a:latin typeface="Arial" panose="020B0604020202020204" pitchFamily="34" charset="0"/>
                <a:cs typeface="Arial" panose="020B0604020202020204" pitchFamily="34" charset="0"/>
              </a:rPr>
              <a:t>: Have </a:t>
            </a:r>
            <a:r>
              <a:rPr lang="en-US" dirty="0">
                <a:latin typeface="Arial" panose="020B0604020202020204" pitchFamily="34" charset="0"/>
                <a:cs typeface="Arial" panose="020B0604020202020204" pitchFamily="34" charset="0"/>
              </a:rPr>
              <a:t>you ever participated in </a:t>
            </a:r>
            <a:r>
              <a:rPr lang="en-US" dirty="0" smtClean="0">
                <a:latin typeface="Arial" panose="020B0604020202020204" pitchFamily="34" charset="0"/>
                <a:cs typeface="Arial" panose="020B0604020202020204" pitchFamily="34" charset="0"/>
              </a:rPr>
              <a:t>regional/institutional accreditation?</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474667" y="485871"/>
            <a:ext cx="4953000" cy="4953000"/>
          </a:xfrm>
          <a:prstGeom prst="rect">
            <a:avLst/>
          </a:prstGeom>
        </p:spPr>
      </p:pic>
    </p:spTree>
    <p:extLst>
      <p:ext uri="{BB962C8B-B14F-4D97-AF65-F5344CB8AC3E}">
        <p14:creationId xmlns:p14="http://schemas.microsoft.com/office/powerpoint/2010/main" val="98249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UMKC">
      <a:dk1>
        <a:sysClr val="windowText" lastClr="000000"/>
      </a:dk1>
      <a:lt1>
        <a:sysClr val="window" lastClr="FFFFFF"/>
      </a:lt1>
      <a:dk2>
        <a:srgbClr val="44546A"/>
      </a:dk2>
      <a:lt2>
        <a:srgbClr val="E7E6E6"/>
      </a:lt2>
      <a:accent1>
        <a:srgbClr val="4472C4"/>
      </a:accent1>
      <a:accent2>
        <a:srgbClr val="FFC000"/>
      </a:accent2>
      <a:accent3>
        <a:srgbClr val="A5A5A5"/>
      </a:accent3>
      <a:accent4>
        <a:srgbClr val="ED7D31"/>
      </a:accent4>
      <a:accent5>
        <a:srgbClr val="9CC3E5"/>
      </a:accent5>
      <a:accent6>
        <a:srgbClr val="8EAADB"/>
      </a:accent6>
      <a:hlink>
        <a:srgbClr val="8496B0"/>
      </a:hlink>
      <a:folHlink>
        <a:srgbClr val="1E4E7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2383</TotalTime>
  <Words>2827</Words>
  <Application>Microsoft Office PowerPoint</Application>
  <PresentationFormat>Widescreen</PresentationFormat>
  <Paragraphs>361</Paragraphs>
  <Slides>51</Slides>
  <Notes>10</Notes>
  <HiddenSlides>13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vt:lpstr>
      <vt:lpstr>Calibri</vt:lpstr>
      <vt:lpstr>Calibri Light</vt:lpstr>
      <vt:lpstr>Courier New</vt:lpstr>
      <vt:lpstr>Garamond</vt:lpstr>
      <vt:lpstr>Georgia</vt:lpstr>
      <vt:lpstr>Myriad Pro</vt:lpstr>
      <vt:lpstr>Times New Roman</vt:lpstr>
      <vt:lpstr>Trebuchet MS</vt:lpstr>
      <vt:lpstr>Wingdings</vt:lpstr>
      <vt:lpstr>Office Theme</vt:lpstr>
      <vt:lpstr>GET TO KNOW UMKC ANEW</vt:lpstr>
      <vt:lpstr>Welcome and Overview</vt:lpstr>
      <vt:lpstr>Why all the chairs and stage?</vt:lpstr>
      <vt:lpstr>Goals for Town Hall</vt:lpstr>
      <vt:lpstr>HLC Reaffirmation of Accreditation Co-Chairs</vt:lpstr>
      <vt:lpstr>Warm-up Survey</vt:lpstr>
      <vt:lpstr>Smart phones out, when you see a QR code, aim the camera at it and answer the questions</vt:lpstr>
      <vt:lpstr>PowerPoint Presentation</vt:lpstr>
      <vt:lpstr>Survey: Have you ever participated in regional/institutional accreditation?</vt:lpstr>
      <vt:lpstr>Survey results</vt:lpstr>
      <vt:lpstr>Survey: Have you ever participated in professional or discipline accreditation?</vt:lpstr>
      <vt:lpstr>Survey results</vt:lpstr>
      <vt:lpstr>Survey: How prepared do you think UMKC is for the HLC accreditation comprehensive evaluation? (type any word that comes to mind)</vt:lpstr>
      <vt:lpstr>Survey results</vt:lpstr>
      <vt:lpstr>Higher Learning Commission Overview</vt:lpstr>
      <vt:lpstr>By a show of hands…</vt:lpstr>
      <vt:lpstr>Accredited since 1938, and counting</vt:lpstr>
      <vt:lpstr>HLC: What’s it all about?</vt:lpstr>
      <vt:lpstr>About the Higher Learning Commission</vt:lpstr>
      <vt:lpstr>Higher Learning Commission Mission</vt:lpstr>
      <vt:lpstr>HLC accreditation process changes with the times</vt:lpstr>
      <vt:lpstr>Guiding Values - unpacked</vt:lpstr>
      <vt:lpstr>Student learning – education- serves a public purpose</vt:lpstr>
      <vt:lpstr>Continuous improvement, the (not so) hidden curriculum of HLC</vt:lpstr>
      <vt:lpstr>Accreditation through peer review </vt:lpstr>
      <vt:lpstr>HLC and Department of Education</vt:lpstr>
      <vt:lpstr>UMKC’s HLC Accreditation Preparation</vt:lpstr>
      <vt:lpstr>Speaking HLC’s language</vt:lpstr>
      <vt:lpstr>Criteria</vt:lpstr>
      <vt:lpstr>CR 1: Mission</vt:lpstr>
      <vt:lpstr>CR 2 – Integrity: Ethical &amp; Responsible Conduct</vt:lpstr>
      <vt:lpstr>CR 3: Teaching and Learning Quality, Resources, &amp; Support</vt:lpstr>
      <vt:lpstr>CR 4: Teaching &amp; Learning: Evaluation and Improvement</vt:lpstr>
      <vt:lpstr>CR 5 – Resources, Planning &amp; Institutional Effectiveness</vt:lpstr>
      <vt:lpstr>Key Benchmarks Met</vt:lpstr>
      <vt:lpstr>PowerPoint Presentation</vt:lpstr>
      <vt:lpstr>How to participate moving forward</vt:lpstr>
      <vt:lpstr>Thank you!</vt:lpstr>
      <vt:lpstr>Getting to know UMKC</vt:lpstr>
      <vt:lpstr>Connection with Strategic Plan and Student Success Model</vt:lpstr>
      <vt:lpstr>Mission</vt:lpstr>
      <vt:lpstr>Strategic Plan Pillars - Overview</vt:lpstr>
      <vt:lpstr>UMKC Needs a Student Success Model</vt:lpstr>
      <vt:lpstr>Creating a Culture of Care</vt:lpstr>
      <vt:lpstr>UMKC’S Student Success Foundation</vt:lpstr>
      <vt:lpstr>What makes you proud of UMKC?</vt:lpstr>
      <vt:lpstr>What can you do to engage with HLC accreditation and our comprehensive evaluation?</vt:lpstr>
      <vt:lpstr>Get to know UMKC anew</vt:lpstr>
      <vt:lpstr>Remarks from Chancellor</vt:lpstr>
      <vt:lpstr>Questions?  microphone or text 816.200.2307</vt:lpstr>
      <vt:lpstr>Thank you!</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SUCCESS MODEL</dc:title>
  <dc:creator>Petri, Alexis Nicolle</dc:creator>
  <cp:lastModifiedBy>Petri, Alexis Nicolle</cp:lastModifiedBy>
  <cp:revision>200</cp:revision>
  <cp:lastPrinted>2019-05-02T13:36:59Z</cp:lastPrinted>
  <dcterms:created xsi:type="dcterms:W3CDTF">2019-02-10T20:19:16Z</dcterms:created>
  <dcterms:modified xsi:type="dcterms:W3CDTF">2019-05-02T14:04:39Z</dcterms:modified>
</cp:coreProperties>
</file>